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7"/>
  </p:notesMasterIdLst>
  <p:sldIdLst>
    <p:sldId id="266"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Wall Painting of Nubians Arriving in Egypt with Rings and Bags of Gold, Fourteenth Century B.C.E. This image decorated the tomb of an Egyptian administrator in Nubia.</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3002F84-3225-418F-A66D-42C346EE06BF}" type="slidenum">
              <a:rPr lang="en-US" altLang="en-US" smtClean="0"/>
              <a:pPr eaLnBrk="1" hangingPunct="1">
                <a:spcBef>
                  <a:spcPct val="0"/>
                </a:spcBef>
              </a:pPr>
              <a:t>2</a:t>
            </a:fld>
            <a:endParaRPr lang="en-US" altLang="en-US" smtClean="0"/>
          </a:p>
        </p:txBody>
      </p:sp>
    </p:spTree>
    <p:extLst>
      <p:ext uri="{BB962C8B-B14F-4D97-AF65-F5344CB8AC3E}">
        <p14:creationId xmlns:p14="http://schemas.microsoft.com/office/powerpoint/2010/main" val="449390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gold pectoral (decorative item worn over the breast), found in Ukraine and dating to the fourth century B.C.E., displays the beauty and quality of craftsmanship of Scythian art. The lower register shows griffins attacking a horse, while two men with quivers examine a fleece shirt in the upper register.</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A24F3A9-0349-4F86-9A15-78B8ED032A03}"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3681244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Map 3.4 </a:t>
            </a:r>
            <a:r>
              <a:rPr lang="en-US" altLang="en-US" b="1" dirty="0" smtClean="0"/>
              <a:t>The Celtic Peoples. </a:t>
            </a:r>
            <a:r>
              <a:rPr lang="en-US" altLang="en-US" dirty="0" smtClean="0"/>
              <a:t>Celtic civilization originated in central Europe in the early part of the first millennium B.C.E. Around 500 B.C.E. Celtic peoples began to migrate, making Celtic civilization the dominant cultural style in Europe north of the Alps. The Celts’ interactions with the peoples of the Mediterranean, including Greeks and Romans, involved both warfare and trade. Adapted from Atlas of Classical History, Fifth Edition, by Michael Grant. © Cengage Learning.</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2033736-F1C0-4C13-9686-ADF1A5C2D166}" type="slidenum">
              <a:rPr lang="en-US" altLang="en-US" smtClean="0"/>
              <a:pPr eaLnBrk="1" hangingPunct="1">
                <a:spcBef>
                  <a:spcPct val="0"/>
                </a:spcBef>
              </a:pPr>
              <a:t>21</a:t>
            </a:fld>
            <a:endParaRPr lang="en-US" altLang="en-US" smtClean="0"/>
          </a:p>
        </p:txBody>
      </p:sp>
    </p:spTree>
    <p:extLst>
      <p:ext uri="{BB962C8B-B14F-4D97-AF65-F5344CB8AC3E}">
        <p14:creationId xmlns:p14="http://schemas.microsoft.com/office/powerpoint/2010/main" val="908091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Druids.  The class of religious experts who conducted rituals and preserved sacred lore among some ancient Celtic peoples.</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01F3579F-7654-4F5C-AFE9-9DD5A37A1CA8}" type="slidenum">
              <a:rPr lang="en-US" altLang="en-US" smtClean="0"/>
              <a:pPr eaLnBrk="1" hangingPunct="1">
                <a:spcBef>
                  <a:spcPct val="0"/>
                </a:spcBef>
              </a:pPr>
              <a:t>22</a:t>
            </a:fld>
            <a:endParaRPr lang="en-US" altLang="en-US" smtClean="0"/>
          </a:p>
        </p:txBody>
      </p:sp>
    </p:spTree>
    <p:extLst>
      <p:ext uri="{BB962C8B-B14F-4D97-AF65-F5344CB8AC3E}">
        <p14:creationId xmlns:p14="http://schemas.microsoft.com/office/powerpoint/2010/main" val="1789398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The </a:t>
            </a:r>
            <a:r>
              <a:rPr lang="en-US" altLang="en-US" dirty="0" err="1" smtClean="0"/>
              <a:t>Gundestrup</a:t>
            </a:r>
            <a:r>
              <a:rPr lang="en-US" altLang="en-US" dirty="0" smtClean="0"/>
              <a:t> Cauldron. This silver vessel was found in a peat bog in Denmark, but it must have come from elsewhere. It is usually dated to the second or first century B.C.E. On the inside right are Celtic warriors on horse and on foot, with lozenge-shaped shields and long battle-horns. On the inside left is a horned deity, possibly </a:t>
            </a:r>
            <a:r>
              <a:rPr lang="en-US" altLang="en-US" dirty="0" err="1" smtClean="0"/>
              <a:t>Cernunnos</a:t>
            </a:r>
            <a:r>
              <a:rPr lang="en-US" altLang="en-US" dirty="0" smtClean="0"/>
              <a:t>.</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03587FD-8794-4821-967C-AD64FFA42CFD}" type="slidenum">
              <a:rPr lang="en-US" altLang="en-US" smtClean="0"/>
              <a:pPr eaLnBrk="1" hangingPunct="1">
                <a:spcBef>
                  <a:spcPct val="0"/>
                </a:spcBef>
              </a:pPr>
              <a:t>23</a:t>
            </a:fld>
            <a:endParaRPr lang="en-US" altLang="en-US" smtClean="0"/>
          </a:p>
        </p:txBody>
      </p:sp>
    </p:spTree>
    <p:extLst>
      <p:ext uri="{BB962C8B-B14F-4D97-AF65-F5344CB8AC3E}">
        <p14:creationId xmlns:p14="http://schemas.microsoft.com/office/powerpoint/2010/main" val="2268447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Nomadic Pastoralists on the Eurasian Steppe. The domestication of animals engendered a new form of nomadism, enabling certain populations to live in the treeless grasslands of the steppe and move with their animals and portable dwellings to a sequence of water sources and grazing grounds.</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9E344CF-3DE9-4E53-8F06-8D1D648989F5}" type="slidenum">
              <a:rPr lang="en-US" altLang="en-US" smtClean="0"/>
              <a:pPr eaLnBrk="1" hangingPunct="1">
                <a:spcBef>
                  <a:spcPct val="0"/>
                </a:spcBef>
              </a:pPr>
              <a:t>25</a:t>
            </a:fld>
            <a:endParaRPr lang="en-US" altLang="en-US" smtClean="0"/>
          </a:p>
        </p:txBody>
      </p:sp>
    </p:spTree>
    <p:extLst>
      <p:ext uri="{BB962C8B-B14F-4D97-AF65-F5344CB8AC3E}">
        <p14:creationId xmlns:p14="http://schemas.microsoft.com/office/powerpoint/2010/main" val="2426078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This table details the chronological events of China, Nubia, Celtic Europe, and the Eurasian Steppes.</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DBA8EDA-F7E2-4555-A526-E74909CABCD2}" type="slidenum">
              <a:rPr lang="en-US" altLang="en-US" smtClean="0"/>
              <a:pPr eaLnBrk="1" hangingPunct="1">
                <a:spcBef>
                  <a:spcPct val="0"/>
                </a:spcBef>
              </a:pPr>
              <a:t>8</a:t>
            </a:fld>
            <a:endParaRPr lang="en-US" altLang="en-US" smtClean="0"/>
          </a:p>
        </p:txBody>
      </p:sp>
    </p:spTree>
    <p:extLst>
      <p:ext uri="{BB962C8B-B14F-4D97-AF65-F5344CB8AC3E}">
        <p14:creationId xmlns:p14="http://schemas.microsoft.com/office/powerpoint/2010/main" val="376157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Shang Period Bronze Vessel. Vessels such as this large wine jar were used in rituals by the Shang ruling class to make contact with their ancestors. As both the source and the proof of the elite’s authority, these vessels were often buried in Shang tombs. The complex shapes and elaborate decorations testify to the artisans’ skill.</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594BCF1-7F94-4859-876D-D1E3CC0EAB83}" type="slidenum">
              <a:rPr lang="en-US" altLang="en-US" smtClean="0"/>
              <a:pPr eaLnBrk="1" hangingPunct="1">
                <a:spcBef>
                  <a:spcPct val="0"/>
                </a:spcBef>
              </a:pPr>
              <a:t>9</a:t>
            </a:fld>
            <a:endParaRPr lang="en-US" altLang="en-US" smtClean="0"/>
          </a:p>
        </p:txBody>
      </p:sp>
    </p:spTree>
    <p:extLst>
      <p:ext uri="{BB962C8B-B14F-4D97-AF65-F5344CB8AC3E}">
        <p14:creationId xmlns:p14="http://schemas.microsoft.com/office/powerpoint/2010/main" val="3333266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Map 3.1 </a:t>
            </a:r>
            <a:r>
              <a:rPr lang="en-US" altLang="en-US" b="1" dirty="0" smtClean="0"/>
              <a:t>China in the Shang and Zhou Periods, 1750–221 B.C.E. </a:t>
            </a:r>
            <a:r>
              <a:rPr lang="en-US" altLang="en-US" dirty="0" smtClean="0"/>
              <a:t>The Shang dynasty arose in the second millennium B.C.E. in the floodplain of the Yellow River. While southern China benefits from the monsoon rains, northern China depends on irrigation. As population increased, the Han Chinese migrated from their eastern homeland to other parts of China, carrying with them their technologies and cultural practices. Other ethnic groups predominated in more outlying regions, and the nomadic peoples of the northwest constantly challenged Chinese authority. © Cengage Learning.</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B8C6F19-50CB-4F71-8BCB-B8E874B89F58}" type="slidenum">
              <a:rPr lang="en-US" altLang="en-US" smtClean="0"/>
              <a:pPr eaLnBrk="1" hangingPunct="1">
                <a:spcBef>
                  <a:spcPct val="0"/>
                </a:spcBef>
              </a:pPr>
              <a:t>10</a:t>
            </a:fld>
            <a:endParaRPr lang="en-US" altLang="en-US" smtClean="0"/>
          </a:p>
        </p:txBody>
      </p:sp>
    </p:spTree>
    <p:extLst>
      <p:ext uri="{BB962C8B-B14F-4D97-AF65-F5344CB8AC3E}">
        <p14:creationId xmlns:p14="http://schemas.microsoft.com/office/powerpoint/2010/main" val="1048524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Chinese Divination Shell. After inscribing questions on a bone or shell, the diviner applied a red-hot point and interpreted the resulting cracks as a divine response.</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FB309F5-CDC4-4C7A-B45D-1412D11713B8}" type="slidenum">
              <a:rPr lang="en-US" altLang="en-US" smtClean="0"/>
              <a:pPr eaLnBrk="1" hangingPunct="1">
                <a:spcBef>
                  <a:spcPct val="0"/>
                </a:spcBef>
              </a:pPr>
              <a:t>11</a:t>
            </a:fld>
            <a:endParaRPr lang="en-US" altLang="en-US" smtClean="0"/>
          </a:p>
        </p:txBody>
      </p:sp>
    </p:spTree>
    <p:extLst>
      <p:ext uri="{BB962C8B-B14F-4D97-AF65-F5344CB8AC3E}">
        <p14:creationId xmlns:p14="http://schemas.microsoft.com/office/powerpoint/2010/main" val="461506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Chinese Bronze Bells. This set of 65 bells was discovered in the tomb of Marquis Yi, the ruler of one of the warring states in the 5th century B.C.E. Bells in different sizes were central components of ancient Chinese “orchestras.” In the Eastern Zhou era, each state had its own distinctive set of instruments, an assertion of independence and local pride.</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8D34839-E110-47A0-B4F9-98B9DC98354C}" type="slidenum">
              <a:rPr lang="en-US" altLang="en-US" smtClean="0"/>
              <a:pPr eaLnBrk="1" hangingPunct="1">
                <a:spcBef>
                  <a:spcPct val="0"/>
                </a:spcBef>
              </a:pPr>
              <a:t>12</a:t>
            </a:fld>
            <a:endParaRPr lang="en-US" altLang="en-US" smtClean="0"/>
          </a:p>
        </p:txBody>
      </p:sp>
    </p:spTree>
    <p:extLst>
      <p:ext uri="{BB962C8B-B14F-4D97-AF65-F5344CB8AC3E}">
        <p14:creationId xmlns:p14="http://schemas.microsoft.com/office/powerpoint/2010/main" val="1997158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3.2 </a:t>
            </a:r>
            <a:r>
              <a:rPr lang="en-US" altLang="en-US" b="1" dirty="0" smtClean="0"/>
              <a:t>Ancient Nubia. </a:t>
            </a:r>
            <a:r>
              <a:rPr lang="en-US" altLang="en-US" dirty="0" smtClean="0"/>
              <a:t>The land route alongside the Nile River as it flows through Nubia has long served as a corridor connecting sub-Saharan Africa with North Africa. Centuries of Egyptian occupation, as well as time spent in Egypt by Nubian hostages, mercenaries, and merchants, led to a marked Egyptian cultural influence in Nubia. Adapted from Map 15 from The Historical Atlas of Africa, ed. by J.F. </a:t>
            </a:r>
            <a:r>
              <a:rPr lang="en-US" altLang="en-US" dirty="0" err="1" smtClean="0"/>
              <a:t>Ajyi</a:t>
            </a:r>
            <a:r>
              <a:rPr lang="en-US" altLang="en-US" dirty="0" smtClean="0"/>
              <a:t> and Michael Crowder. © Cengage Learning.</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5B350C2-ED43-4845-A3B9-834A21079493}" type="slidenum">
              <a:rPr lang="en-US" altLang="en-US" smtClean="0"/>
              <a:pPr eaLnBrk="1" hangingPunct="1">
                <a:spcBef>
                  <a:spcPct val="0"/>
                </a:spcBef>
              </a:pPr>
              <a:t>15</a:t>
            </a:fld>
            <a:endParaRPr lang="en-US" altLang="en-US" smtClean="0"/>
          </a:p>
        </p:txBody>
      </p:sp>
    </p:spTree>
    <p:extLst>
      <p:ext uri="{BB962C8B-B14F-4D97-AF65-F5344CB8AC3E}">
        <p14:creationId xmlns:p14="http://schemas.microsoft.com/office/powerpoint/2010/main" val="3321411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Gebel Barkal.	The “Holy Mountain” of Nubia, located in northern Sudan at a great bend in the Nile near the Fourth Cataract. At its base sat the ancient city of Napata, first the capital of the New Kingdom Egyptian occupying forces, then of the independent state of Kush from the eighth to fourth centuries B.C.E. Several pillars survive from the temple of Amon, as well as a number of small burial pyramids.</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CD27210-8B66-4F8E-A984-4FB91DD820EE}" type="slidenum">
              <a:rPr lang="en-US" altLang="en-US" smtClean="0"/>
              <a:pPr eaLnBrk="1" hangingPunct="1">
                <a:spcBef>
                  <a:spcPct val="0"/>
                </a:spcBef>
              </a:pPr>
              <a:t>16</a:t>
            </a:fld>
            <a:endParaRPr lang="en-US" altLang="en-US" smtClean="0"/>
          </a:p>
        </p:txBody>
      </p:sp>
    </p:spTree>
    <p:extLst>
      <p:ext uri="{BB962C8B-B14F-4D97-AF65-F5344CB8AC3E}">
        <p14:creationId xmlns:p14="http://schemas.microsoft.com/office/powerpoint/2010/main" val="2773720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Map 3.3, </a:t>
            </a:r>
            <a:r>
              <a:rPr lang="en-US" altLang="en-US" b="1" dirty="0" smtClean="0"/>
              <a:t>Pastoral Nomads of the Eurasian Steppes. </a:t>
            </a:r>
            <a:r>
              <a:rPr lang="en-US" altLang="en-US" dirty="0" smtClean="0"/>
              <a:t>This map shows the vast steppes of Eurasia, arid grasslands extending from Hungary to Manchuria, and the nomadic pastoralist peoples who grazed their herds there. Steppe nomads sometimes traded with settled peoples, sometimes raided, forcing neighboring states like China to either buy them off or develop cavalry forces to fight them. Several of these groups, including Parthians, Scythians, and </a:t>
            </a:r>
            <a:r>
              <a:rPr lang="en-US" altLang="en-US" dirty="0" err="1" smtClean="0"/>
              <a:t>Yuezhi</a:t>
            </a:r>
            <a:r>
              <a:rPr lang="en-US" altLang="en-US" dirty="0" smtClean="0"/>
              <a:t>, migrated south to agricultural lands and created powerful states. © Cengage Learning.</a:t>
            </a: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8C81DA8-058E-44BB-BF49-D4F29014D304}" type="slidenum">
              <a:rPr lang="en-US" altLang="en-US" smtClean="0"/>
              <a:pPr eaLnBrk="1" hangingPunct="1">
                <a:spcBef>
                  <a:spcPct val="0"/>
                </a:spcBef>
              </a:pPr>
              <a:t>18</a:t>
            </a:fld>
            <a:endParaRPr lang="en-US" altLang="en-US" smtClean="0"/>
          </a:p>
        </p:txBody>
      </p:sp>
    </p:spTree>
    <p:extLst>
      <p:ext uri="{BB962C8B-B14F-4D97-AF65-F5344CB8AC3E}">
        <p14:creationId xmlns:p14="http://schemas.microsoft.com/office/powerpoint/2010/main" val="2995456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2" name="Picture 1"/>
          <p:cNvPicPr>
            <a:picLocks noChangeAspect="1"/>
          </p:cNvPicPr>
          <p:nvPr userDrawn="1"/>
        </p:nvPicPr>
        <p:blipFill>
          <a:blip r:embed="rId4"/>
          <a:stretch>
            <a:fillRect/>
          </a:stretch>
        </p:blipFill>
        <p:spPr>
          <a:xfrm>
            <a:off x="381000" y="847120"/>
            <a:ext cx="3944454" cy="5163760"/>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1909763"/>
            <a:ext cx="4351338" cy="3048000"/>
          </a:xfrm>
        </p:spPr>
        <p:txBody>
          <a:bodyPr/>
          <a:lstStyle/>
          <a:p>
            <a:pPr eaLnBrk="1" hangingPunct="1">
              <a:spcBef>
                <a:spcPct val="20000"/>
              </a:spcBef>
              <a:spcAft>
                <a:spcPts val="1200"/>
              </a:spcAft>
              <a:defRPr/>
            </a:pPr>
            <a:r>
              <a:rPr lang="en-US" altLang="en-US" sz="3200" dirty="0" smtClean="0">
                <a:latin typeface="Arial" pitchFamily="34" charset="0"/>
              </a:rPr>
              <a:t>Chapter 3</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New Civilizations Outside the West Asian Core Area, 2300 B.C.E. – 350 C.E.</a:t>
            </a:r>
          </a:p>
        </p:txBody>
      </p:sp>
    </p:spTree>
    <p:extLst>
      <p:ext uri="{BB962C8B-B14F-4D97-AF65-F5344CB8AC3E}">
        <p14:creationId xmlns:p14="http://schemas.microsoft.com/office/powerpoint/2010/main" val="3723912956"/>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Title 1"/>
          <p:cNvSpPr>
            <a:spLocks noGrp="1"/>
          </p:cNvSpPr>
          <p:nvPr>
            <p:ph type="title"/>
          </p:nvPr>
        </p:nvSpPr>
        <p:spPr>
          <a:xfrm>
            <a:off x="685800" y="228599"/>
            <a:ext cx="7772400" cy="762001"/>
          </a:xfrm>
        </p:spPr>
        <p:txBody>
          <a:bodyPr/>
          <a:lstStyle/>
          <a:p>
            <a:r>
              <a:rPr lang="en-US" altLang="en-US" sz="2600" dirty="0" smtClean="0">
                <a:latin typeface="Arial" charset="0"/>
              </a:rPr>
              <a:t>China in the Shang and Zhou Periods, </a:t>
            </a:r>
            <a:br>
              <a:rPr lang="en-US" altLang="en-US" sz="2600" dirty="0" smtClean="0">
                <a:latin typeface="Arial" charset="0"/>
              </a:rPr>
            </a:br>
            <a:r>
              <a:rPr lang="en-US" altLang="en-US" sz="2600" dirty="0" smtClean="0">
                <a:latin typeface="Arial" charset="0"/>
              </a:rPr>
              <a:t>1750–221 B.C.E.</a:t>
            </a:r>
          </a:p>
        </p:txBody>
      </p:sp>
      <p:pic>
        <p:nvPicPr>
          <p:cNvPr id="12290" name="Picture 1" descr="The Shang dynasty arose in the second millennium B.C.E. in the floodplain of the Yellow River. While southern China benefits from the monsoon rains, northern China depends on irrigation. As population increased, the Han Chinese migrated from their eastern homeland to other parts of China, carrying with them their technologies and cultural practices. Other ethnic groups predominated in more outlying regions, and the nomadic peoples of the northwest constantly challenged Chinese authority.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39645"/>
            <a:ext cx="769620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77200" y="6553200"/>
            <a:ext cx="1066800" cy="304800"/>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3.1 p77</a:t>
            </a:r>
            <a:endParaRPr lang="en-US" dirty="0"/>
          </a:p>
        </p:txBody>
      </p:sp>
    </p:spTree>
    <p:extLst>
      <p:ext uri="{BB962C8B-B14F-4D97-AF65-F5344CB8AC3E}">
        <p14:creationId xmlns:p14="http://schemas.microsoft.com/office/powerpoint/2010/main" val="2168134874"/>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Title 1"/>
          <p:cNvSpPr>
            <a:spLocks noGrp="1"/>
          </p:cNvSpPr>
          <p:nvPr>
            <p:ph type="title"/>
          </p:nvPr>
        </p:nvSpPr>
        <p:spPr>
          <a:xfrm>
            <a:off x="0" y="228600"/>
            <a:ext cx="9144000" cy="609600"/>
          </a:xfrm>
        </p:spPr>
        <p:txBody>
          <a:bodyPr/>
          <a:lstStyle/>
          <a:p>
            <a:r>
              <a:rPr lang="en-US" altLang="en-US" sz="2600" dirty="0" smtClean="0">
                <a:latin typeface="Arial" charset="0"/>
              </a:rPr>
              <a:t>Chinese Divination Shell</a:t>
            </a:r>
          </a:p>
        </p:txBody>
      </p:sp>
      <p:pic>
        <p:nvPicPr>
          <p:cNvPr id="13314" name="Picture 1" descr="After inscribing questions on a bone or shell, the diviner applied a red-hot point and interpreted the resulting cracks as a divine respons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6700" y="962776"/>
            <a:ext cx="3530600" cy="558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0"/>
            <a:ext cx="533400" cy="304800"/>
          </a:xfrm>
        </p:spPr>
        <p:txBody>
          <a:bodyPr/>
          <a:lstStyle/>
          <a:p>
            <a:pPr marL="0" indent="0" algn="r" eaLnBrk="1" hangingPunct="1">
              <a:spcBef>
                <a:spcPct val="0"/>
              </a:spcBef>
              <a:defRPr/>
            </a:pPr>
            <a:r>
              <a:rPr lang="en-US" altLang="en-US" sz="1200" b="1" kern="1200" dirty="0">
                <a:solidFill>
                  <a:srgbClr val="000000"/>
                </a:solidFill>
                <a:latin typeface="Arial" charset="0"/>
              </a:rPr>
              <a:t> </a:t>
            </a:r>
            <a:r>
              <a:rPr lang="en-US" altLang="en-US" sz="1200" b="1" kern="1200" dirty="0" smtClean="0">
                <a:solidFill>
                  <a:srgbClr val="000000"/>
                </a:solidFill>
                <a:latin typeface="Arial" charset="0"/>
              </a:rPr>
              <a:t>p79</a:t>
            </a:r>
            <a:endParaRPr lang="en-US" dirty="0"/>
          </a:p>
        </p:txBody>
      </p:sp>
    </p:spTree>
    <p:extLst>
      <p:ext uri="{BB962C8B-B14F-4D97-AF65-F5344CB8AC3E}">
        <p14:creationId xmlns:p14="http://schemas.microsoft.com/office/powerpoint/2010/main" val="280512639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Title 1"/>
          <p:cNvSpPr>
            <a:spLocks noGrp="1"/>
          </p:cNvSpPr>
          <p:nvPr>
            <p:ph type="title"/>
          </p:nvPr>
        </p:nvSpPr>
        <p:spPr>
          <a:xfrm>
            <a:off x="0" y="533400"/>
            <a:ext cx="9131300" cy="1143000"/>
          </a:xfrm>
        </p:spPr>
        <p:txBody>
          <a:bodyPr/>
          <a:lstStyle/>
          <a:p>
            <a:r>
              <a:rPr lang="en-US" altLang="en-US" sz="2600" dirty="0" smtClean="0">
                <a:latin typeface="Arial" charset="0"/>
              </a:rPr>
              <a:t>Chinese Bronze Bells</a:t>
            </a:r>
          </a:p>
        </p:txBody>
      </p:sp>
      <p:pic>
        <p:nvPicPr>
          <p:cNvPr id="14338" name="Picture 1" descr="This set of 65 bells was discovered in the tomb of Marquis Yi, the ruler of one of the warring states in the 5th century B.C.E. Bells in different sizes were central components of ancient Chinese “orchestras.” In the Eastern Zhou era, each state had its own distinctive set of instruments, an assertion of independence and local prid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7650" y="1905000"/>
            <a:ext cx="86360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24888" y="6553200"/>
            <a:ext cx="506412" cy="304800"/>
          </a:xfrm>
        </p:spPr>
        <p:txBody>
          <a:bodyPr/>
          <a:lstStyle/>
          <a:p>
            <a:pPr>
              <a:defRPr/>
            </a:pPr>
            <a:r>
              <a:rPr lang="en-US" altLang="en-US" sz="1200" b="1" kern="1200" dirty="0" smtClean="0">
                <a:solidFill>
                  <a:srgbClr val="000000"/>
                </a:solidFill>
                <a:latin typeface="Arial" charset="0"/>
              </a:rPr>
              <a:t>p84</a:t>
            </a:r>
            <a:endParaRPr lang="en-US" dirty="0"/>
          </a:p>
        </p:txBody>
      </p:sp>
    </p:spTree>
    <p:extLst>
      <p:ext uri="{BB962C8B-B14F-4D97-AF65-F5344CB8AC3E}">
        <p14:creationId xmlns:p14="http://schemas.microsoft.com/office/powerpoint/2010/main" val="3941566865"/>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dirty="0" smtClean="0">
                <a:latin typeface="Arial" charset="0"/>
              </a:rPr>
              <a:t>Nubia, 3100 B.C.E.–350 C.E., part 1</a:t>
            </a:r>
          </a:p>
        </p:txBody>
      </p:sp>
      <p:sp>
        <p:nvSpPr>
          <p:cNvPr id="15363" name="Rectangle 3"/>
          <p:cNvSpPr>
            <a:spLocks noGrp="1" noChangeArrowheads="1"/>
          </p:cNvSpPr>
          <p:nvPr>
            <p:ph type="body" idx="1"/>
          </p:nvPr>
        </p:nvSpPr>
        <p:spPr>
          <a:xfrm>
            <a:off x="685800" y="1752600"/>
            <a:ext cx="7772400" cy="3646488"/>
          </a:xfrm>
        </p:spPr>
        <p:txBody>
          <a:bodyPr/>
          <a:lstStyle/>
          <a:p>
            <a:pPr eaLnBrk="1" hangingPunct="1">
              <a:spcAft>
                <a:spcPts val="1800"/>
              </a:spcAft>
              <a:buFontTx/>
              <a:buChar char="•"/>
            </a:pPr>
            <a:r>
              <a:rPr lang="en-US" altLang="en-US" dirty="0" smtClean="0">
                <a:latin typeface="Arial" charset="0"/>
              </a:rPr>
              <a:t>Early Cultures and Egyptian Domination 2300–1100 B.C.E.</a:t>
            </a:r>
          </a:p>
          <a:p>
            <a:pPr eaLnBrk="1" hangingPunct="1">
              <a:buFontTx/>
              <a:buChar char="•"/>
            </a:pPr>
            <a:r>
              <a:rPr lang="en-US" altLang="en-US" dirty="0" smtClean="0">
                <a:latin typeface="Arial" charset="0"/>
              </a:rPr>
              <a:t>Relationship with Egypt</a:t>
            </a:r>
          </a:p>
          <a:p>
            <a:pPr lvl="1" eaLnBrk="1" hangingPunct="1">
              <a:buFontTx/>
              <a:buChar char="•"/>
            </a:pPr>
            <a:r>
              <a:rPr lang="en-US" altLang="en-US" dirty="0" smtClean="0">
                <a:latin typeface="Arial" charset="0"/>
              </a:rPr>
              <a:t>The Nile</a:t>
            </a:r>
          </a:p>
          <a:p>
            <a:pPr lvl="1" eaLnBrk="1" hangingPunct="1">
              <a:buFontTx/>
              <a:buChar char="•"/>
            </a:pPr>
            <a:r>
              <a:rPr lang="en-US" altLang="en-US" dirty="0" smtClean="0">
                <a:latin typeface="Arial" charset="0"/>
              </a:rPr>
              <a:t>Trade</a:t>
            </a:r>
          </a:p>
          <a:p>
            <a:pPr lvl="1" eaLnBrk="1" hangingPunct="1">
              <a:buFontTx/>
              <a:buChar char="•"/>
            </a:pPr>
            <a:r>
              <a:rPr lang="en-US" altLang="en-US" dirty="0" smtClean="0">
                <a:latin typeface="Arial" charset="0"/>
              </a:rPr>
              <a:t>Conquest</a:t>
            </a:r>
          </a:p>
        </p:txBody>
      </p:sp>
    </p:spTree>
    <p:extLst>
      <p:ext uri="{BB962C8B-B14F-4D97-AF65-F5344CB8AC3E}">
        <p14:creationId xmlns:p14="http://schemas.microsoft.com/office/powerpoint/2010/main" val="99135946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smtClean="0">
                <a:solidFill>
                  <a:schemeClr val="tx1"/>
                </a:solidFill>
                <a:latin typeface="Arial" charset="0"/>
              </a:rPr>
              <a:t>Nubia, 3100 B.C.E.–350 C.E., part 2</a:t>
            </a:r>
          </a:p>
        </p:txBody>
      </p:sp>
      <p:sp>
        <p:nvSpPr>
          <p:cNvPr id="16387" name="Content Placeholder 2"/>
          <p:cNvSpPr>
            <a:spLocks noGrp="1"/>
          </p:cNvSpPr>
          <p:nvPr>
            <p:ph idx="1"/>
          </p:nvPr>
        </p:nvSpPr>
        <p:spPr>
          <a:xfrm>
            <a:off x="685800" y="1752600"/>
            <a:ext cx="7772400" cy="3170612"/>
          </a:xfrm>
        </p:spPr>
        <p:txBody>
          <a:bodyPr/>
          <a:lstStyle/>
          <a:p>
            <a:pPr>
              <a:spcAft>
                <a:spcPts val="2500"/>
              </a:spcAft>
            </a:pPr>
            <a:r>
              <a:rPr lang="en-US" altLang="en-US" dirty="0" smtClean="0">
                <a:latin typeface="Arial" charset="0"/>
              </a:rPr>
              <a:t>The Kingdom of </a:t>
            </a:r>
            <a:r>
              <a:rPr lang="en-US" altLang="en-US" dirty="0" err="1" smtClean="0">
                <a:latin typeface="Arial" charset="0"/>
              </a:rPr>
              <a:t>Meroë</a:t>
            </a:r>
            <a:r>
              <a:rPr lang="en-US" altLang="en-US" dirty="0" smtClean="0">
                <a:latin typeface="Arial" charset="0"/>
              </a:rPr>
              <a:t>, 800 B.C.E.–350 C.E.</a:t>
            </a:r>
          </a:p>
          <a:p>
            <a:r>
              <a:rPr lang="en-US" altLang="en-US" dirty="0" smtClean="0">
                <a:latin typeface="Arial" charset="0"/>
              </a:rPr>
              <a:t>	Role of Egyptian influence</a:t>
            </a:r>
          </a:p>
          <a:p>
            <a:r>
              <a:rPr lang="en-US" altLang="en-US" dirty="0" smtClean="0">
                <a:latin typeface="Arial" charset="0"/>
              </a:rPr>
              <a:t>	Conquest in Egypt</a:t>
            </a:r>
          </a:p>
          <a:p>
            <a:r>
              <a:rPr lang="en-US" altLang="en-US" dirty="0" smtClean="0">
                <a:latin typeface="Arial" charset="0"/>
              </a:rPr>
              <a:t>	Decline </a:t>
            </a:r>
          </a:p>
        </p:txBody>
      </p:sp>
    </p:spTree>
    <p:extLst>
      <p:ext uri="{BB962C8B-B14F-4D97-AF65-F5344CB8AC3E}">
        <p14:creationId xmlns:p14="http://schemas.microsoft.com/office/powerpoint/2010/main" val="2316968176"/>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838200"/>
          </a:xfrm>
        </p:spPr>
        <p:txBody>
          <a:bodyPr/>
          <a:lstStyle/>
          <a:p>
            <a:pPr>
              <a:defRPr/>
            </a:pPr>
            <a:r>
              <a:rPr lang="en-US" sz="2600" kern="1200" dirty="0">
                <a:solidFill>
                  <a:schemeClr val="tx1"/>
                </a:solidFill>
              </a:rPr>
              <a:t>Ancient Nubia</a:t>
            </a:r>
            <a:endParaRPr lang="en-US" sz="2600" dirty="0"/>
          </a:p>
        </p:txBody>
      </p:sp>
      <p:pic>
        <p:nvPicPr>
          <p:cNvPr id="17410" name="Picture 1" descr="The land route alongside the Nile River as it flows through Nubia has long served as a corridor connecting sub-Saharan Africa with North Africa. Centuries of Egyptian occupation, as well as time spent in Egypt by Nubian hostages, mercenaries, and merchants, led to a marked Egyptian cultural influence in Nubia. "/>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762000"/>
            <a:ext cx="36703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77200" y="6553200"/>
            <a:ext cx="1066800" cy="304800"/>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3.2 p86</a:t>
            </a:r>
            <a:endParaRPr lang="en-US" dirty="0"/>
          </a:p>
        </p:txBody>
      </p:sp>
    </p:spTree>
    <p:extLst>
      <p:ext uri="{BB962C8B-B14F-4D97-AF65-F5344CB8AC3E}">
        <p14:creationId xmlns:p14="http://schemas.microsoft.com/office/powerpoint/2010/main" val="2603778925"/>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Title 1"/>
          <p:cNvSpPr>
            <a:spLocks noGrp="1"/>
          </p:cNvSpPr>
          <p:nvPr>
            <p:ph type="title"/>
          </p:nvPr>
        </p:nvSpPr>
        <p:spPr>
          <a:xfrm>
            <a:off x="669925" y="269875"/>
            <a:ext cx="7939088" cy="685800"/>
          </a:xfrm>
        </p:spPr>
        <p:txBody>
          <a:bodyPr/>
          <a:lstStyle/>
          <a:p>
            <a:r>
              <a:rPr lang="en-US" altLang="en-US" sz="2600" dirty="0" smtClean="0">
                <a:latin typeface="Arial" charset="0"/>
              </a:rPr>
              <a:t>The “Holy Mountain” of Nubia</a:t>
            </a:r>
          </a:p>
        </p:txBody>
      </p:sp>
      <p:pic>
        <p:nvPicPr>
          <p:cNvPr id="18434" name="Picture 1" descr="The “Holy Mountain” of Nubia, located in northern Sudan at a great bend in the Nile near the Fourth Cataract. At its base sat the ancient city of Napata, first the capital of the New Kingdom Egyptian occupying forces, then of the independent state of Kush from the eighth to fourth centuries B.C.E. Several pillars survive from the temple of Amon, as well as a number of small burial pyramid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69925" y="990600"/>
            <a:ext cx="79756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09013" y="6553200"/>
            <a:ext cx="533400" cy="298450"/>
          </a:xfrm>
        </p:spPr>
        <p:txBody>
          <a:bodyPr/>
          <a:lstStyle/>
          <a:p>
            <a:pPr marL="0" indent="0" algn="r" eaLnBrk="1" hangingPunct="1">
              <a:spcBef>
                <a:spcPct val="0"/>
              </a:spcBef>
              <a:defRPr/>
            </a:pPr>
            <a:r>
              <a:rPr lang="en-US" altLang="en-US" sz="1200" b="1" kern="1200" dirty="0">
                <a:solidFill>
                  <a:srgbClr val="000000"/>
                </a:solidFill>
                <a:latin typeface="Arial" charset="0"/>
              </a:rPr>
              <a:t> </a:t>
            </a:r>
            <a:r>
              <a:rPr lang="en-US" altLang="en-US" sz="1200" b="1" kern="1200" dirty="0" smtClean="0">
                <a:solidFill>
                  <a:srgbClr val="000000"/>
                </a:solidFill>
                <a:latin typeface="Arial" charset="0"/>
              </a:rPr>
              <a:t>p87</a:t>
            </a:r>
            <a:endParaRPr lang="en-US" dirty="0"/>
          </a:p>
        </p:txBody>
      </p:sp>
    </p:spTree>
    <p:extLst>
      <p:ext uri="{BB962C8B-B14F-4D97-AF65-F5344CB8AC3E}">
        <p14:creationId xmlns:p14="http://schemas.microsoft.com/office/powerpoint/2010/main" val="289167789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85800" y="838200"/>
            <a:ext cx="8382000" cy="1143000"/>
          </a:xfrm>
        </p:spPr>
        <p:txBody>
          <a:bodyPr/>
          <a:lstStyle/>
          <a:p>
            <a:r>
              <a:rPr lang="en-US" altLang="en-US" dirty="0" smtClean="0">
                <a:solidFill>
                  <a:schemeClr val="tx1"/>
                </a:solidFill>
                <a:latin typeface="Arial" charset="0"/>
              </a:rPr>
              <a:t>Pastoral Nomads of the Eurasian Steppes, 1000 – 100 B.C.E</a:t>
            </a:r>
          </a:p>
        </p:txBody>
      </p:sp>
      <p:sp>
        <p:nvSpPr>
          <p:cNvPr id="19459" name="Content Placeholder 2"/>
          <p:cNvSpPr>
            <a:spLocks noGrp="1"/>
          </p:cNvSpPr>
          <p:nvPr>
            <p:ph idx="1"/>
          </p:nvPr>
        </p:nvSpPr>
        <p:spPr>
          <a:xfrm>
            <a:off x="762000" y="2895600"/>
            <a:ext cx="7772400" cy="3409950"/>
          </a:xfrm>
        </p:spPr>
        <p:txBody>
          <a:bodyPr/>
          <a:lstStyle/>
          <a:p>
            <a:pPr marL="457200" indent="-457200">
              <a:spcAft>
                <a:spcPts val="1800"/>
              </a:spcAft>
              <a:buFont typeface="Arial" panose="020B0604020202020204" pitchFamily="34" charset="0"/>
              <a:buChar char="•"/>
            </a:pPr>
            <a:r>
              <a:rPr lang="en-US" altLang="en-US" dirty="0" smtClean="0">
                <a:latin typeface="Arial" charset="0"/>
              </a:rPr>
              <a:t>Early Nomadism</a:t>
            </a:r>
          </a:p>
          <a:p>
            <a:pPr marL="857250" lvl="1" indent="-457200">
              <a:spcAft>
                <a:spcPts val="1800"/>
              </a:spcAft>
              <a:buFont typeface="Arial" panose="020B0604020202020204" pitchFamily="34" charset="0"/>
              <a:buChar char="•"/>
            </a:pPr>
            <a:r>
              <a:rPr lang="en-US" altLang="en-US" dirty="0" smtClean="0">
                <a:latin typeface="Arial" charset="0"/>
              </a:rPr>
              <a:t>What does “nomad”</a:t>
            </a:r>
            <a:r>
              <a:rPr lang="en-US" altLang="ja-JP" dirty="0" smtClean="0">
                <a:latin typeface="Arial" charset="0"/>
              </a:rPr>
              <a:t> mean?</a:t>
            </a:r>
            <a:endParaRPr lang="en-US" altLang="en-US" dirty="0" smtClean="0">
              <a:latin typeface="Arial" charset="0"/>
            </a:endParaRPr>
          </a:p>
          <a:p>
            <a:pPr marL="457200" indent="-457200">
              <a:buFont typeface="Arial" panose="020B0604020202020204" pitchFamily="34" charset="0"/>
              <a:buChar char="•"/>
            </a:pPr>
            <a:r>
              <a:rPr lang="en-US" altLang="en-US" dirty="0" smtClean="0">
                <a:latin typeface="Arial" charset="0"/>
              </a:rPr>
              <a:t>Steppe Nomads</a:t>
            </a:r>
          </a:p>
          <a:p>
            <a:pPr marL="457200" indent="-457200">
              <a:buFont typeface="Arial" panose="020B0604020202020204" pitchFamily="34" charset="0"/>
              <a:buChar char="•"/>
            </a:pPr>
            <a:r>
              <a:rPr lang="en-US" altLang="en-US" dirty="0" smtClean="0">
                <a:latin typeface="Arial" charset="0"/>
              </a:rPr>
              <a:t>Scythians</a:t>
            </a:r>
          </a:p>
          <a:p>
            <a:pPr marL="457200" indent="-457200">
              <a:buFont typeface="Arial" panose="020B0604020202020204" pitchFamily="34" charset="0"/>
              <a:buChar char="•"/>
            </a:pPr>
            <a:r>
              <a:rPr lang="en-US" altLang="en-US" dirty="0" smtClean="0">
                <a:latin typeface="Arial" charset="0"/>
              </a:rPr>
              <a:t>China and the Nomads</a:t>
            </a:r>
          </a:p>
        </p:txBody>
      </p:sp>
    </p:spTree>
    <p:extLst>
      <p:ext uri="{BB962C8B-B14F-4D97-AF65-F5344CB8AC3E}">
        <p14:creationId xmlns:p14="http://schemas.microsoft.com/office/powerpoint/2010/main" val="4273012481"/>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Title 1"/>
          <p:cNvSpPr>
            <a:spLocks noGrp="1"/>
          </p:cNvSpPr>
          <p:nvPr>
            <p:ph type="title"/>
          </p:nvPr>
        </p:nvSpPr>
        <p:spPr>
          <a:xfrm>
            <a:off x="0" y="380999"/>
            <a:ext cx="9144000" cy="777875"/>
          </a:xfrm>
        </p:spPr>
        <p:txBody>
          <a:bodyPr/>
          <a:lstStyle/>
          <a:p>
            <a:r>
              <a:rPr lang="en-US" altLang="en-US" sz="2600" dirty="0" smtClean="0">
                <a:latin typeface="Arial" charset="0"/>
              </a:rPr>
              <a:t>Map of Pastoral Nomads of the Eurasian Steppes</a:t>
            </a:r>
          </a:p>
        </p:txBody>
      </p:sp>
      <p:pic>
        <p:nvPicPr>
          <p:cNvPr id="20482" name="Picture 1" descr="This map shows the vast steppes of Eurasia, arid grasslands extending from Hungary to Manchuria, and the nomadic pastoralist peoples who grazed their herds there. Steppe nomads sometimes traded with settled peoples, sometimes raided, forcing neighboring states like China to either buy them off or develop cavalry forces to fight them. Several of these groups, including Parthians, Scythians, and Yuezhi, migrated south to agricultural lands and created powerful state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23900" y="1158874"/>
            <a:ext cx="7696200" cy="521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553200"/>
            <a:ext cx="1143000" cy="304800"/>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3.3 p89</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2453225661"/>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04800"/>
            <a:ext cx="5700713" cy="685800"/>
          </a:xfrm>
        </p:spPr>
        <p:txBody>
          <a:bodyPr/>
          <a:lstStyle/>
          <a:p>
            <a:pPr>
              <a:defRPr/>
            </a:pPr>
            <a:r>
              <a:rPr lang="en-US" sz="2600" kern="1200" dirty="0">
                <a:solidFill>
                  <a:schemeClr val="tx1"/>
                </a:solidFill>
              </a:rPr>
              <a:t>Scythian Gold </a:t>
            </a:r>
            <a:r>
              <a:rPr lang="en-US" sz="2600" kern="1200" dirty="0" smtClean="0">
                <a:solidFill>
                  <a:schemeClr val="tx1"/>
                </a:solidFill>
              </a:rPr>
              <a:t>Pectoral</a:t>
            </a:r>
            <a:endParaRPr lang="en-US" sz="2600" dirty="0"/>
          </a:p>
        </p:txBody>
      </p:sp>
      <p:pic>
        <p:nvPicPr>
          <p:cNvPr id="21506" name="Picture 1" descr="This gold pectoral (decorative item worn over the breast), found in Ukraine and dating to the fourth century B.C.E., displays the beauty and quality of craftsmanship of Scythian art. The lower register shows griffins attacking a horse, while two men with quivers examine a fleece shirt in the upper registe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1143000"/>
            <a:ext cx="5700713"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587375" cy="254000"/>
          </a:xfrm>
        </p:spPr>
        <p:txBody>
          <a:bodyPr/>
          <a:lstStyle/>
          <a:p>
            <a:pPr marL="0" indent="0" algn="r" eaLnBrk="1" hangingPunct="1">
              <a:spcBef>
                <a:spcPct val="0"/>
              </a:spcBef>
              <a:defRPr/>
            </a:pPr>
            <a:r>
              <a:rPr lang="en-US" altLang="en-US" sz="1200" b="1" kern="1200" dirty="0">
                <a:solidFill>
                  <a:srgbClr val="000000"/>
                </a:solidFill>
                <a:latin typeface="Arial" charset="0"/>
              </a:rPr>
              <a:t> </a:t>
            </a:r>
            <a:r>
              <a:rPr lang="en-US" altLang="en-US" sz="1200" b="1" kern="1200" dirty="0" smtClean="0">
                <a:solidFill>
                  <a:srgbClr val="000000"/>
                </a:solidFill>
                <a:latin typeface="Arial" charset="0"/>
              </a:rPr>
              <a:t>p90</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1081550426"/>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254000" y="381000"/>
            <a:ext cx="8636000" cy="762000"/>
          </a:xfrm>
        </p:spPr>
        <p:txBody>
          <a:bodyPr/>
          <a:lstStyle/>
          <a:p>
            <a:r>
              <a:rPr lang="en-US" altLang="en-US" sz="2600" dirty="0" smtClean="0">
                <a:latin typeface="Arial" charset="0"/>
              </a:rPr>
              <a:t>Wall Painting of Nubians Arriving in Egypt</a:t>
            </a:r>
          </a:p>
        </p:txBody>
      </p:sp>
      <p:pic>
        <p:nvPicPr>
          <p:cNvPr id="4099" name="Picture 1" descr="Wall Painting of Nubians Arriving in Egypt with Rings and Bags of Gold, Fourteenth Century BCE. This image decorated the tomb of an Egyptian administrator in Nubi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1430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86800" y="6557210"/>
            <a:ext cx="457200" cy="275389"/>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p72</a:t>
            </a:r>
          </a:p>
        </p:txBody>
      </p:sp>
    </p:spTree>
    <p:extLst>
      <p:ext uri="{BB962C8B-B14F-4D97-AF65-F5344CB8AC3E}">
        <p14:creationId xmlns:p14="http://schemas.microsoft.com/office/powerpoint/2010/main" val="4238778139"/>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dirty="0" smtClean="0">
                <a:latin typeface="Arial" charset="0"/>
              </a:rPr>
              <a:t>Celtic Europe,1000–50 B.C.E.</a:t>
            </a:r>
          </a:p>
        </p:txBody>
      </p:sp>
      <p:sp>
        <p:nvSpPr>
          <p:cNvPr id="72707" name="Rectangle 3"/>
          <p:cNvSpPr>
            <a:spLocks noGrp="1" noChangeArrowheads="1"/>
          </p:cNvSpPr>
          <p:nvPr>
            <p:ph type="body" idx="1"/>
          </p:nvPr>
        </p:nvSpPr>
        <p:spPr>
          <a:xfrm>
            <a:off x="685800" y="1752600"/>
            <a:ext cx="7772400" cy="2947988"/>
          </a:xfrm>
        </p:spPr>
        <p:txBody>
          <a:bodyPr/>
          <a:lstStyle/>
          <a:p>
            <a:pPr eaLnBrk="1" hangingPunct="1">
              <a:buFontTx/>
              <a:buChar char="•"/>
              <a:defRPr/>
            </a:pPr>
            <a:r>
              <a:rPr lang="en-US" dirty="0" smtClean="0">
                <a:cs typeface="+mn-cs"/>
              </a:rPr>
              <a:t>The Spread of the Celts</a:t>
            </a:r>
          </a:p>
          <a:p>
            <a:pPr lvl="1" eaLnBrk="1" hangingPunct="1">
              <a:buFontTx/>
              <a:buChar char="•"/>
              <a:defRPr/>
            </a:pPr>
            <a:r>
              <a:rPr lang="en-US" dirty="0" smtClean="0">
                <a:cs typeface="+mn-cs"/>
              </a:rPr>
              <a:t>Culture as unifying force</a:t>
            </a:r>
          </a:p>
          <a:p>
            <a:pPr eaLnBrk="1" hangingPunct="1">
              <a:buFontTx/>
              <a:buChar char="•"/>
              <a:defRPr/>
            </a:pPr>
            <a:r>
              <a:rPr lang="en-US" dirty="0" smtClean="0">
                <a:cs typeface="+mn-cs"/>
              </a:rPr>
              <a:t>Celtic Society</a:t>
            </a:r>
          </a:p>
          <a:p>
            <a:pPr lvl="1" eaLnBrk="1" hangingPunct="1">
              <a:buFontTx/>
              <a:buChar char="•"/>
              <a:defRPr/>
            </a:pPr>
            <a:r>
              <a:rPr lang="en-US" dirty="0" smtClean="0">
                <a:cs typeface="+mn-cs"/>
              </a:rPr>
              <a:t>Warriors, priests and the people</a:t>
            </a:r>
          </a:p>
          <a:p>
            <a:pPr eaLnBrk="1" hangingPunct="1">
              <a:buFontTx/>
              <a:buChar char="•"/>
              <a:defRPr/>
            </a:pPr>
            <a:r>
              <a:rPr lang="en-US" dirty="0" smtClean="0">
                <a:cs typeface="+mn-cs"/>
              </a:rPr>
              <a:t>Belief and Knowledge</a:t>
            </a:r>
          </a:p>
        </p:txBody>
      </p:sp>
    </p:spTree>
    <p:extLst>
      <p:ext uri="{BB962C8B-B14F-4D97-AF65-F5344CB8AC3E}">
        <p14:creationId xmlns:p14="http://schemas.microsoft.com/office/powerpoint/2010/main" val="2420056498"/>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Title 1"/>
          <p:cNvSpPr>
            <a:spLocks noGrp="1"/>
          </p:cNvSpPr>
          <p:nvPr>
            <p:ph type="title"/>
          </p:nvPr>
        </p:nvSpPr>
        <p:spPr>
          <a:xfrm>
            <a:off x="679450" y="76200"/>
            <a:ext cx="7772400" cy="762000"/>
          </a:xfrm>
        </p:spPr>
        <p:txBody>
          <a:bodyPr/>
          <a:lstStyle/>
          <a:p>
            <a:r>
              <a:rPr lang="en-US" altLang="en-US" sz="2600" dirty="0" smtClean="0">
                <a:latin typeface="Arial" charset="0"/>
              </a:rPr>
              <a:t>The Celtic Peoples</a:t>
            </a:r>
          </a:p>
        </p:txBody>
      </p:sp>
      <p:pic>
        <p:nvPicPr>
          <p:cNvPr id="23554" name="Picture 1" descr="Celtic civilization originated in central Europe in the early part of the first millennium B.C.E. Around 500 B.C.E. Celtic peoples began to migrate, making Celtic civilization the dominant cultural style in Europe north of the Alps. The Celts’ interactions with the peoples of the Mediterranean, including Greeks and Romans, involved both warfare and trad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25642" y="762000"/>
            <a:ext cx="784225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610350"/>
            <a:ext cx="1143000" cy="247650"/>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3.4 p93</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2806062808"/>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0" name="Title 1"/>
          <p:cNvSpPr>
            <a:spLocks noGrp="1"/>
          </p:cNvSpPr>
          <p:nvPr>
            <p:ph type="title"/>
          </p:nvPr>
        </p:nvSpPr>
        <p:spPr>
          <a:xfrm>
            <a:off x="1981200" y="381000"/>
            <a:ext cx="4991100" cy="436563"/>
          </a:xfrm>
        </p:spPr>
        <p:txBody>
          <a:bodyPr/>
          <a:lstStyle/>
          <a:p>
            <a:r>
              <a:rPr lang="en-US" altLang="en-US" sz="2600" dirty="0" smtClean="0">
                <a:latin typeface="Arial" charset="0"/>
              </a:rPr>
              <a:t>Druids</a:t>
            </a:r>
          </a:p>
        </p:txBody>
      </p:sp>
      <p:pic>
        <p:nvPicPr>
          <p:cNvPr id="24578" name="Picture 1" descr="Celtic Hill-Fort in England Hundreds of these fortresses have&#10;been found across Europe. They served as centers of administration, gathering points for Celtic armies, manufacturing centers, storage depots for food and trade goods, and places of refuge. The natural defense offered by a hill could be improved, as here, by the construction of ditches and earthwork walls. Particularly effective was the so-called Gallic Wall, made of a combination of earth, stone, and timber to create both strength and enough flexibility to absorb the pounding from siege engin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853658"/>
            <a:ext cx="49911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a:xfrm>
            <a:off x="8458200" y="6553200"/>
            <a:ext cx="685800" cy="304800"/>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 </a:t>
            </a:r>
            <a:r>
              <a:rPr lang="en-US" altLang="en-US" sz="1200" b="1" kern="1200" dirty="0" smtClean="0">
                <a:solidFill>
                  <a:srgbClr val="000000"/>
                </a:solidFill>
                <a:latin typeface="Arial" charset="0"/>
                <a:ea typeface="ＭＳ Ｐゴシック" pitchFamily="34" charset="-128"/>
              </a:rPr>
              <a:t>p94</a:t>
            </a:r>
            <a:endParaRPr lang="en-US" altLang="en-US" sz="1200" b="1" kern="1200" dirty="0">
              <a:solidFill>
                <a:srgbClr val="000000"/>
              </a:solidFill>
              <a:latin typeface="Arial" charset="0"/>
              <a:ea typeface="ＭＳ Ｐゴシック" pitchFamily="34" charset="-128"/>
            </a:endParaRPr>
          </a:p>
        </p:txBody>
      </p:sp>
    </p:spTree>
    <p:extLst>
      <p:ext uri="{BB962C8B-B14F-4D97-AF65-F5344CB8AC3E}">
        <p14:creationId xmlns:p14="http://schemas.microsoft.com/office/powerpoint/2010/main" val="2890820061"/>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57200"/>
            <a:ext cx="6680200" cy="762000"/>
          </a:xfrm>
        </p:spPr>
        <p:txBody>
          <a:bodyPr/>
          <a:lstStyle/>
          <a:p>
            <a:r>
              <a:rPr lang="en-US" altLang="en-US" sz="2600" dirty="0" err="1" smtClean="0"/>
              <a:t>Gundestrup</a:t>
            </a:r>
            <a:r>
              <a:rPr lang="en-US" altLang="en-US" sz="2600" dirty="0" smtClean="0"/>
              <a:t> Cauldron</a:t>
            </a:r>
            <a:endParaRPr lang="en-US" sz="2600" dirty="0"/>
          </a:p>
        </p:txBody>
      </p:sp>
      <p:pic>
        <p:nvPicPr>
          <p:cNvPr id="25602" name="Picture 1" descr="This silver vessel was found in a peat bog in Denmark, but it must have come from elsewhere. It is usually dated to the second or first century B.C.E. On the inside right are Celtic warriors on horse and on foot, with lozenge-shaped shields and long battle-horns. On the inside left is a horned deity, possibly Cernunno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30911"/>
            <a:ext cx="6680200" cy="539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93760" y="6553200"/>
            <a:ext cx="635000" cy="304800"/>
          </a:xfrm>
        </p:spPr>
        <p:txBody>
          <a:bodyPr/>
          <a:lstStyle/>
          <a:p>
            <a:pPr marL="0" lvl="0" indent="0" algn="r" eaLnBrk="1" hangingPunct="1">
              <a:spcBef>
                <a:spcPct val="0"/>
              </a:spcBef>
            </a:pPr>
            <a:r>
              <a:rPr lang="en-US" altLang="en-US" sz="1200" b="1" kern="1200" dirty="0" smtClean="0">
                <a:solidFill>
                  <a:srgbClr val="000000"/>
                </a:solidFill>
                <a:latin typeface="Arial" charset="0"/>
                <a:ea typeface="ＭＳ Ｐゴシック" pitchFamily="34" charset="-128"/>
              </a:rPr>
              <a:t>p95</a:t>
            </a:r>
            <a:endParaRPr lang="en-US" dirty="0"/>
          </a:p>
        </p:txBody>
      </p:sp>
    </p:spTree>
    <p:extLst>
      <p:ext uri="{BB962C8B-B14F-4D97-AF65-F5344CB8AC3E}">
        <p14:creationId xmlns:p14="http://schemas.microsoft.com/office/powerpoint/2010/main" val="514979221"/>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smtClean="0">
                <a:solidFill>
                  <a:schemeClr val="tx1"/>
                </a:solidFill>
                <a:latin typeface="Arial" charset="0"/>
              </a:rPr>
              <a:t>Conclusion</a:t>
            </a:r>
          </a:p>
        </p:txBody>
      </p:sp>
      <p:sp>
        <p:nvSpPr>
          <p:cNvPr id="26627" name="Content Placeholder 2"/>
          <p:cNvSpPr>
            <a:spLocks noGrp="1"/>
          </p:cNvSpPr>
          <p:nvPr>
            <p:ph idx="1"/>
          </p:nvPr>
        </p:nvSpPr>
        <p:spPr>
          <a:xfrm>
            <a:off x="685800" y="1752600"/>
            <a:ext cx="7772400" cy="4287328"/>
          </a:xfrm>
        </p:spPr>
        <p:txBody>
          <a:bodyPr/>
          <a:lstStyle/>
          <a:p>
            <a:pPr marL="457200" indent="-457200">
              <a:buFont typeface="Arial" panose="020B0604020202020204" pitchFamily="34" charset="0"/>
              <a:buChar char="•"/>
            </a:pPr>
            <a:r>
              <a:rPr lang="en-US" altLang="en-US" dirty="0" smtClean="0">
                <a:latin typeface="Arial" charset="0"/>
              </a:rPr>
              <a:t>Environment and Organization</a:t>
            </a:r>
          </a:p>
          <a:p>
            <a:pPr marL="857250" lvl="1" indent="-457200">
              <a:spcAft>
                <a:spcPts val="3300"/>
              </a:spcAft>
              <a:buFont typeface="Arial" panose="020B0604020202020204" pitchFamily="34" charset="0"/>
              <a:buChar char="•"/>
            </a:pPr>
            <a:r>
              <a:rPr lang="en-US" altLang="en-US" dirty="0" smtClean="0">
                <a:latin typeface="Arial" charset="0"/>
              </a:rPr>
              <a:t>Societies and their environments</a:t>
            </a:r>
          </a:p>
          <a:p>
            <a:pPr marL="457200" indent="-457200">
              <a:spcAft>
                <a:spcPts val="3300"/>
              </a:spcAft>
              <a:buFont typeface="Arial" panose="020B0604020202020204" pitchFamily="34" charset="0"/>
              <a:buChar char="•"/>
            </a:pPr>
            <a:r>
              <a:rPr lang="en-US" altLang="en-US" dirty="0" smtClean="0">
                <a:latin typeface="Arial" charset="0"/>
              </a:rPr>
              <a:t>Religion and Power</a:t>
            </a:r>
          </a:p>
          <a:p>
            <a:pPr marL="457200" indent="-457200">
              <a:buFont typeface="Arial" panose="020B0604020202020204" pitchFamily="34" charset="0"/>
              <a:buChar char="•"/>
            </a:pPr>
            <a:r>
              <a:rPr lang="en-US" altLang="en-US" dirty="0" smtClean="0">
                <a:latin typeface="Arial" charset="0"/>
              </a:rPr>
              <a:t>A Tale of Two Hemispheres</a:t>
            </a:r>
          </a:p>
          <a:p>
            <a:pPr marL="857250" lvl="1" indent="-457200">
              <a:buFont typeface="Arial" panose="020B0604020202020204" pitchFamily="34" charset="0"/>
              <a:buChar char="•"/>
            </a:pPr>
            <a:r>
              <a:rPr lang="en-US" altLang="en-US" dirty="0" smtClean="0">
                <a:latin typeface="Arial" charset="0"/>
              </a:rPr>
              <a:t>Why did East develop differently than West?</a:t>
            </a:r>
          </a:p>
        </p:txBody>
      </p:sp>
    </p:spTree>
    <p:extLst>
      <p:ext uri="{BB962C8B-B14F-4D97-AF65-F5344CB8AC3E}">
        <p14:creationId xmlns:p14="http://schemas.microsoft.com/office/powerpoint/2010/main" val="1299380866"/>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97834" y="304800"/>
            <a:ext cx="7442201" cy="1143000"/>
          </a:xfrm>
        </p:spPr>
        <p:txBody>
          <a:bodyPr/>
          <a:lstStyle/>
          <a:p>
            <a:r>
              <a:rPr lang="en-US" altLang="en-US" sz="2600" dirty="0" smtClean="0"/>
              <a:t>Nomadic Pastoralists on the Eurasian Steppe</a:t>
            </a:r>
            <a:endParaRPr lang="en-US" sz="2600" dirty="0"/>
          </a:p>
        </p:txBody>
      </p:sp>
      <p:pic>
        <p:nvPicPr>
          <p:cNvPr id="27650" name="Picture 1" descr="Nomadic Pastoralists on the Eurasian Steppe  The domestication of animals engendered a new form of nomadism, enabling certain populations to live in the treeless grasslands of the steppe and move with their animals and portable dwellings to a sequence of water sources and grazing ground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65750" y="1295400"/>
            <a:ext cx="7442200" cy="466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p100</a:t>
            </a:r>
            <a:endParaRPr lang="en-US" altLang="en-US" sz="1200" b="1" dirty="0"/>
          </a:p>
        </p:txBody>
      </p:sp>
    </p:spTree>
    <p:extLst>
      <p:ext uri="{BB962C8B-B14F-4D97-AF65-F5344CB8AC3E}">
        <p14:creationId xmlns:p14="http://schemas.microsoft.com/office/powerpoint/2010/main" val="420500781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dirty="0" smtClean="0">
                <a:latin typeface="Arial" charset="0"/>
              </a:rPr>
              <a:t>Early China, 2000–221B.C.E. part 1</a:t>
            </a:r>
          </a:p>
        </p:txBody>
      </p:sp>
      <p:sp>
        <p:nvSpPr>
          <p:cNvPr id="70659" name="Rectangle 3"/>
          <p:cNvSpPr>
            <a:spLocks noGrp="1" noChangeArrowheads="1"/>
          </p:cNvSpPr>
          <p:nvPr>
            <p:ph type="body" idx="1"/>
          </p:nvPr>
        </p:nvSpPr>
        <p:spPr>
          <a:xfrm>
            <a:off x="685800" y="1752600"/>
            <a:ext cx="7772400" cy="2849563"/>
          </a:xfrm>
        </p:spPr>
        <p:txBody>
          <a:bodyPr/>
          <a:lstStyle/>
          <a:p>
            <a:pPr eaLnBrk="1" hangingPunct="1">
              <a:buFontTx/>
              <a:buChar char="•"/>
              <a:defRPr/>
            </a:pPr>
            <a:r>
              <a:rPr lang="en-US" dirty="0" smtClean="0">
                <a:cs typeface="+mn-cs"/>
              </a:rPr>
              <a:t>Geography and Resources</a:t>
            </a:r>
          </a:p>
          <a:p>
            <a:pPr marL="1085850" lvl="1" indent="-342900" eaLnBrk="1" hangingPunct="1">
              <a:buFontTx/>
              <a:buChar char="•"/>
              <a:defRPr/>
            </a:pPr>
            <a:r>
              <a:rPr lang="en-US" dirty="0" smtClean="0"/>
              <a:t>Northwestern Steppe</a:t>
            </a:r>
          </a:p>
          <a:p>
            <a:pPr marL="1085850" lvl="1" indent="-342900" eaLnBrk="1" hangingPunct="1">
              <a:buFontTx/>
              <a:buChar char="•"/>
              <a:defRPr/>
            </a:pPr>
            <a:r>
              <a:rPr lang="en-US" dirty="0" smtClean="0"/>
              <a:t>Eastern Zone: Yellow River and Yangzi Valley</a:t>
            </a:r>
          </a:p>
          <a:p>
            <a:pPr marL="1085850" lvl="1" indent="-342900" eaLnBrk="1" hangingPunct="1">
              <a:buFontTx/>
              <a:buChar char="•"/>
              <a:defRPr/>
            </a:pPr>
            <a:r>
              <a:rPr lang="en-US" dirty="0" smtClean="0"/>
              <a:t>Timber, stone and metals</a:t>
            </a:r>
          </a:p>
        </p:txBody>
      </p:sp>
    </p:spTree>
    <p:extLst>
      <p:ext uri="{BB962C8B-B14F-4D97-AF65-F5344CB8AC3E}">
        <p14:creationId xmlns:p14="http://schemas.microsoft.com/office/powerpoint/2010/main" val="1710566134"/>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en-US" dirty="0" smtClean="0">
                <a:solidFill>
                  <a:schemeClr val="tx1"/>
                </a:solidFill>
                <a:latin typeface="Arial" charset="0"/>
              </a:rPr>
              <a:t>Early China, 2000–221B.C.E. part 2</a:t>
            </a:r>
          </a:p>
        </p:txBody>
      </p:sp>
      <p:sp>
        <p:nvSpPr>
          <p:cNvPr id="6147" name="Content Placeholder 2"/>
          <p:cNvSpPr>
            <a:spLocks noGrp="1"/>
          </p:cNvSpPr>
          <p:nvPr>
            <p:ph idx="1"/>
          </p:nvPr>
        </p:nvSpPr>
        <p:spPr>
          <a:xfrm>
            <a:off x="685800" y="1752600"/>
            <a:ext cx="7772400" cy="3409950"/>
          </a:xfrm>
        </p:spPr>
        <p:txBody>
          <a:bodyPr/>
          <a:lstStyle/>
          <a:p>
            <a:pPr marL="0" indent="0" eaLnBrk="1" hangingPunct="1">
              <a:spcAft>
                <a:spcPts val="1800"/>
              </a:spcAft>
              <a:buFontTx/>
              <a:buChar char="•"/>
            </a:pPr>
            <a:r>
              <a:rPr lang="en-US" altLang="en-US" dirty="0" smtClean="0">
                <a:latin typeface="Arial" charset="0"/>
              </a:rPr>
              <a:t> The Shang Period, 1750–1045 B.C.E.</a:t>
            </a:r>
          </a:p>
          <a:p>
            <a:pPr marL="0" indent="0" eaLnBrk="1" hangingPunct="1">
              <a:buFontTx/>
              <a:buChar char="•"/>
            </a:pPr>
            <a:r>
              <a:rPr lang="en-US" altLang="en-US" dirty="0" smtClean="0">
                <a:latin typeface="Arial" charset="0"/>
              </a:rPr>
              <a:t> Oracle Bones</a:t>
            </a:r>
          </a:p>
          <a:p>
            <a:pPr marL="400050" lvl="1" indent="0" eaLnBrk="1" hangingPunct="1">
              <a:buFont typeface="Arial" charset="0"/>
              <a:buChar char="•"/>
            </a:pPr>
            <a:r>
              <a:rPr lang="en-US" altLang="en-US" dirty="0" smtClean="0">
                <a:latin typeface="Arial" charset="0"/>
              </a:rPr>
              <a:t> Writing</a:t>
            </a:r>
          </a:p>
          <a:p>
            <a:pPr marL="400050" lvl="1" indent="0" eaLnBrk="1" hangingPunct="1">
              <a:spcAft>
                <a:spcPts val="1800"/>
              </a:spcAft>
              <a:buFont typeface="Arial" charset="0"/>
              <a:buChar char="•"/>
            </a:pPr>
            <a:r>
              <a:rPr lang="en-US" altLang="en-US" dirty="0" smtClean="0">
                <a:latin typeface="Arial" charset="0"/>
              </a:rPr>
              <a:t> Divination</a:t>
            </a:r>
          </a:p>
          <a:p>
            <a:pPr marL="0" indent="0" eaLnBrk="1" hangingPunct="1">
              <a:buFontTx/>
              <a:buChar char="•"/>
            </a:pPr>
            <a:r>
              <a:rPr lang="en-US" altLang="en-US" dirty="0" smtClean="0">
                <a:latin typeface="Arial" charset="0"/>
              </a:rPr>
              <a:t> Warrior-Kings</a:t>
            </a:r>
          </a:p>
        </p:txBody>
      </p:sp>
    </p:spTree>
    <p:extLst>
      <p:ext uri="{BB962C8B-B14F-4D97-AF65-F5344CB8AC3E}">
        <p14:creationId xmlns:p14="http://schemas.microsoft.com/office/powerpoint/2010/main" val="697685936"/>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228600"/>
            <a:ext cx="7772400" cy="1143000"/>
          </a:xfrm>
        </p:spPr>
        <p:txBody>
          <a:bodyPr/>
          <a:lstStyle/>
          <a:p>
            <a:pPr eaLnBrk="1" hangingPunct="1"/>
            <a:r>
              <a:rPr lang="en-US" altLang="en-US" dirty="0" smtClean="0">
                <a:solidFill>
                  <a:schemeClr val="tx1"/>
                </a:solidFill>
                <a:latin typeface="Arial" charset="0"/>
              </a:rPr>
              <a:t>Early China, 2000–221 B.C.E. part 3</a:t>
            </a:r>
          </a:p>
        </p:txBody>
      </p:sp>
      <p:sp>
        <p:nvSpPr>
          <p:cNvPr id="7171" name="Content Placeholder 2"/>
          <p:cNvSpPr>
            <a:spLocks noGrp="1"/>
          </p:cNvSpPr>
          <p:nvPr>
            <p:ph idx="1"/>
          </p:nvPr>
        </p:nvSpPr>
        <p:spPr>
          <a:xfrm>
            <a:off x="685800" y="1752600"/>
            <a:ext cx="7772400" cy="2587625"/>
          </a:xfrm>
        </p:spPr>
        <p:txBody>
          <a:bodyPr/>
          <a:lstStyle/>
          <a:p>
            <a:pPr marL="0" indent="0" eaLnBrk="1" hangingPunct="1">
              <a:spcAft>
                <a:spcPts val="1800"/>
              </a:spcAft>
              <a:buFontTx/>
              <a:buChar char="•"/>
            </a:pPr>
            <a:r>
              <a:rPr lang="en-US" altLang="en-US" dirty="0" smtClean="0">
                <a:latin typeface="Arial" charset="0"/>
              </a:rPr>
              <a:t> The Zhou Period, 1045–221 B.C.E.</a:t>
            </a:r>
          </a:p>
          <a:p>
            <a:pPr marL="400050" lvl="1" indent="0" eaLnBrk="1" hangingPunct="1">
              <a:buFont typeface="Arial" charset="0"/>
              <a:buChar char="•"/>
            </a:pPr>
            <a:r>
              <a:rPr lang="en-US" altLang="en-US" dirty="0" smtClean="0">
                <a:latin typeface="Arial" charset="0"/>
              </a:rPr>
              <a:t> Religion and Authority</a:t>
            </a:r>
          </a:p>
          <a:p>
            <a:pPr marL="1714500" lvl="4" indent="0" eaLnBrk="1" hangingPunct="1">
              <a:buFont typeface="Arial" charset="0"/>
              <a:buChar char="•"/>
            </a:pPr>
            <a:r>
              <a:rPr lang="en-US" altLang="en-US" sz="3200" dirty="0" smtClean="0">
                <a:latin typeface="Arial" charset="0"/>
              </a:rPr>
              <a:t> “Mandate of Heaven”</a:t>
            </a:r>
          </a:p>
          <a:p>
            <a:pPr marL="1714500" lvl="4" indent="0" eaLnBrk="1" hangingPunct="1">
              <a:buFont typeface="Arial" charset="0"/>
              <a:buChar char="•"/>
            </a:pPr>
            <a:r>
              <a:rPr lang="en-US" altLang="en-US" sz="3200" dirty="0" smtClean="0">
                <a:latin typeface="Arial" charset="0"/>
              </a:rPr>
              <a:t> “</a:t>
            </a:r>
            <a:r>
              <a:rPr lang="en-US" altLang="ja-JP" sz="3200" dirty="0" err="1" smtClean="0">
                <a:latin typeface="Arial" charset="0"/>
              </a:rPr>
              <a:t>feng</a:t>
            </a:r>
            <a:r>
              <a:rPr lang="en-US" altLang="ja-JP" sz="3200" dirty="0" smtClean="0">
                <a:latin typeface="Arial" charset="0"/>
              </a:rPr>
              <a:t> </a:t>
            </a:r>
            <a:r>
              <a:rPr lang="en-US" altLang="ja-JP" sz="3200" dirty="0" err="1" smtClean="0">
                <a:latin typeface="Arial" charset="0"/>
              </a:rPr>
              <a:t>shui</a:t>
            </a:r>
            <a:r>
              <a:rPr lang="en-US" altLang="en-US" sz="3200" dirty="0" smtClean="0">
                <a:latin typeface="Arial" charset="0"/>
              </a:rPr>
              <a:t>”</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182062535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62000" y="304800"/>
            <a:ext cx="7772400" cy="1143000"/>
          </a:xfrm>
        </p:spPr>
        <p:txBody>
          <a:bodyPr/>
          <a:lstStyle/>
          <a:p>
            <a:pPr eaLnBrk="1" hangingPunct="1"/>
            <a:r>
              <a:rPr lang="en-US" altLang="en-US" dirty="0" smtClean="0">
                <a:solidFill>
                  <a:schemeClr val="tx1"/>
                </a:solidFill>
                <a:latin typeface="Arial" charset="0"/>
              </a:rPr>
              <a:t>Early China, 2000–221 B.C.E. part 4</a:t>
            </a:r>
          </a:p>
        </p:txBody>
      </p:sp>
      <p:sp>
        <p:nvSpPr>
          <p:cNvPr id="3" name="Content Placeholder 2"/>
          <p:cNvSpPr>
            <a:spLocks noGrp="1"/>
          </p:cNvSpPr>
          <p:nvPr>
            <p:ph idx="1"/>
          </p:nvPr>
        </p:nvSpPr>
        <p:spPr>
          <a:xfrm>
            <a:off x="685800" y="1752600"/>
            <a:ext cx="7772400" cy="3902075"/>
          </a:xfrm>
        </p:spPr>
        <p:txBody>
          <a:bodyPr/>
          <a:lstStyle/>
          <a:p>
            <a:pPr marL="457200" indent="-457200" eaLnBrk="1" hangingPunct="1">
              <a:spcAft>
                <a:spcPts val="1800"/>
              </a:spcAft>
              <a:buFont typeface="Arial" panose="020B0604020202020204" pitchFamily="34" charset="0"/>
              <a:buChar char="•"/>
              <a:defRPr/>
            </a:pPr>
            <a:r>
              <a:rPr lang="en-US" dirty="0" smtClean="0">
                <a:cs typeface="+mn-cs"/>
              </a:rPr>
              <a:t>Confucianism, Daoism, and Chinese Society</a:t>
            </a:r>
          </a:p>
          <a:p>
            <a:pPr marL="857250" lvl="1" indent="-457200" eaLnBrk="1" hangingPunct="1">
              <a:buFont typeface="Arial" panose="020B0604020202020204" pitchFamily="34" charset="0"/>
              <a:buChar char="•"/>
              <a:defRPr/>
            </a:pPr>
            <a:r>
              <a:rPr lang="en-US" dirty="0" smtClean="0">
                <a:cs typeface="+mn-cs"/>
              </a:rPr>
              <a:t>	Confucianism</a:t>
            </a:r>
          </a:p>
          <a:p>
            <a:pPr marL="1257300" lvl="2" indent="-457200" eaLnBrk="1" hangingPunct="1">
              <a:spcAft>
                <a:spcPts val="1800"/>
              </a:spcAft>
              <a:buFont typeface="Arial" panose="020B0604020202020204" pitchFamily="34" charset="0"/>
              <a:buChar char="•"/>
              <a:defRPr/>
            </a:pPr>
            <a:r>
              <a:rPr lang="en-US" dirty="0" smtClean="0">
                <a:cs typeface="+mn-cs"/>
              </a:rPr>
              <a:t>order/hierarchy/morality</a:t>
            </a:r>
          </a:p>
          <a:p>
            <a:pPr marL="857250" lvl="1" indent="-457200" eaLnBrk="1" hangingPunct="1">
              <a:buFont typeface="Arial" panose="020B0604020202020204" pitchFamily="34" charset="0"/>
              <a:buChar char="•"/>
              <a:defRPr/>
            </a:pPr>
            <a:r>
              <a:rPr lang="en-US" dirty="0" smtClean="0">
                <a:cs typeface="+mn-cs"/>
              </a:rPr>
              <a:t>	Daoism</a:t>
            </a:r>
          </a:p>
          <a:p>
            <a:pPr marL="1257300" lvl="2" indent="-457200" eaLnBrk="1" hangingPunct="1">
              <a:buFont typeface="Arial" panose="020B0604020202020204" pitchFamily="34" charset="0"/>
              <a:buChar char="•"/>
              <a:defRPr/>
            </a:pPr>
            <a:r>
              <a:rPr lang="en-US" dirty="0" smtClean="0">
                <a:cs typeface="+mn-cs"/>
              </a:rPr>
              <a:t>flux/magic/moral ambiguity</a:t>
            </a:r>
            <a:endParaRPr lang="en-US" dirty="0" smtClean="0">
              <a:solidFill>
                <a:srgbClr val="FF0000"/>
              </a:solidFill>
              <a:cs typeface="+mn-cs"/>
            </a:endParaRPr>
          </a:p>
        </p:txBody>
      </p:sp>
    </p:spTree>
    <p:extLst>
      <p:ext uri="{BB962C8B-B14F-4D97-AF65-F5344CB8AC3E}">
        <p14:creationId xmlns:p14="http://schemas.microsoft.com/office/powerpoint/2010/main" val="365750592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smtClean="0">
                <a:solidFill>
                  <a:schemeClr val="tx1"/>
                </a:solidFill>
                <a:latin typeface="Arial" charset="0"/>
              </a:rPr>
              <a:t>Early China, 2000–221 B.C.E. part 5</a:t>
            </a:r>
          </a:p>
        </p:txBody>
      </p:sp>
      <p:sp>
        <p:nvSpPr>
          <p:cNvPr id="9219" name="Content Placeholder 2"/>
          <p:cNvSpPr>
            <a:spLocks noGrp="1"/>
          </p:cNvSpPr>
          <p:nvPr>
            <p:ph idx="1"/>
          </p:nvPr>
        </p:nvSpPr>
        <p:spPr>
          <a:xfrm>
            <a:off x="685800" y="1752600"/>
            <a:ext cx="7772400" cy="2933111"/>
          </a:xfrm>
        </p:spPr>
        <p:txBody>
          <a:bodyPr/>
          <a:lstStyle/>
          <a:p>
            <a:pPr marL="457200" indent="-457200" eaLnBrk="1" hangingPunct="1">
              <a:spcAft>
                <a:spcPts val="1800"/>
              </a:spcAft>
              <a:buFont typeface="Arial" panose="020B0604020202020204" pitchFamily="34" charset="0"/>
              <a:buChar char="•"/>
            </a:pPr>
            <a:r>
              <a:rPr lang="en-US" altLang="en-US" dirty="0" smtClean="0">
                <a:latin typeface="Arial" charset="0"/>
              </a:rPr>
              <a:t>The Warring States Period (480-221 B.C.E.)</a:t>
            </a:r>
          </a:p>
          <a:p>
            <a:pPr marL="857250" lvl="1" indent="-457200" eaLnBrk="1" hangingPunct="1">
              <a:buFont typeface="Arial" panose="020B0604020202020204" pitchFamily="34" charset="0"/>
              <a:buChar char="•"/>
            </a:pPr>
            <a:r>
              <a:rPr lang="en-US" altLang="en-US" dirty="0" smtClean="0">
                <a:latin typeface="Arial" charset="0"/>
              </a:rPr>
              <a:t>	Kingdom of Qin</a:t>
            </a:r>
          </a:p>
          <a:p>
            <a:pPr marL="1257300" lvl="2" indent="-457200" eaLnBrk="1" hangingPunct="1">
              <a:buFont typeface="Arial" panose="020B0604020202020204" pitchFamily="34" charset="0"/>
              <a:buChar char="•"/>
            </a:pPr>
            <a:r>
              <a:rPr lang="en-US" altLang="en-US" dirty="0" smtClean="0">
                <a:latin typeface="Arial" charset="0"/>
              </a:rPr>
              <a:t>Lord Shang</a:t>
            </a:r>
          </a:p>
          <a:p>
            <a:pPr marL="1257300" lvl="2" indent="-457200" eaLnBrk="1" hangingPunct="1">
              <a:buFont typeface="Arial" panose="020B0604020202020204" pitchFamily="34" charset="0"/>
              <a:buChar char="•"/>
            </a:pPr>
            <a:r>
              <a:rPr lang="en-US" altLang="en-US" dirty="0" smtClean="0">
                <a:latin typeface="Arial" charset="0"/>
              </a:rPr>
              <a:t>“Legalism” vs Confucianism</a:t>
            </a:r>
          </a:p>
        </p:txBody>
      </p:sp>
    </p:spTree>
    <p:extLst>
      <p:ext uri="{BB962C8B-B14F-4D97-AF65-F5344CB8AC3E}">
        <p14:creationId xmlns:p14="http://schemas.microsoft.com/office/powerpoint/2010/main" val="2451820470"/>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86" name="Title 2"/>
          <p:cNvSpPr>
            <a:spLocks noGrp="1"/>
          </p:cNvSpPr>
          <p:nvPr>
            <p:ph type="title"/>
          </p:nvPr>
        </p:nvSpPr>
        <p:spPr>
          <a:xfrm>
            <a:off x="76200" y="0"/>
            <a:ext cx="8686800" cy="990600"/>
          </a:xfrm>
        </p:spPr>
        <p:txBody>
          <a:bodyPr/>
          <a:lstStyle/>
          <a:p>
            <a:r>
              <a:rPr lang="en-US" altLang="en-US" sz="2600" dirty="0" smtClean="0">
                <a:latin typeface="Arial" charset="0"/>
              </a:rPr>
              <a:t>Chronological events:</a:t>
            </a:r>
            <a:br>
              <a:rPr lang="en-US" altLang="en-US" sz="2600" dirty="0" smtClean="0">
                <a:latin typeface="Arial" charset="0"/>
              </a:rPr>
            </a:br>
            <a:r>
              <a:rPr lang="en-US" altLang="en-US" sz="2600" dirty="0" smtClean="0">
                <a:latin typeface="Arial" charset="0"/>
              </a:rPr>
              <a:t> China, Nubia, Celtic Europe, Eurasian Steppes</a:t>
            </a:r>
          </a:p>
        </p:txBody>
      </p:sp>
      <p:graphicFrame>
        <p:nvGraphicFramePr>
          <p:cNvPr id="2" name="Table 1"/>
          <p:cNvGraphicFramePr>
            <a:graphicFrameLocks noGrp="1"/>
          </p:cNvGraphicFramePr>
          <p:nvPr>
            <p:extLst/>
          </p:nvPr>
        </p:nvGraphicFramePr>
        <p:xfrm>
          <a:off x="76200" y="949038"/>
          <a:ext cx="8686800" cy="5668928"/>
        </p:xfrm>
        <a:graphic>
          <a:graphicData uri="http://schemas.openxmlformats.org/drawingml/2006/table">
            <a:tbl>
              <a:tblPr firstRow="1" bandRow="1">
                <a:tableStyleId>{5C22544A-7EE6-4342-B048-85BDC9FD1C3A}</a:tableStyleId>
              </a:tblPr>
              <a:tblGrid>
                <a:gridCol w="906446"/>
                <a:gridCol w="1737360"/>
                <a:gridCol w="2084833"/>
                <a:gridCol w="1918651"/>
                <a:gridCol w="2039510"/>
              </a:tblGrid>
              <a:tr h="179301">
                <a:tc>
                  <a:txBody>
                    <a:bodyPr/>
                    <a:lstStyle/>
                    <a:p>
                      <a:pPr marL="0" marR="0" algn="ctr">
                        <a:lnSpc>
                          <a:spcPct val="115000"/>
                        </a:lnSpc>
                        <a:spcBef>
                          <a:spcPts val="0"/>
                        </a:spcBef>
                        <a:spcAft>
                          <a:spcPts val="0"/>
                        </a:spcAft>
                      </a:pPr>
                      <a:r>
                        <a:rPr lang="en-US" sz="1100" baseline="0" dirty="0" smtClean="0">
                          <a:solidFill>
                            <a:schemeClr val="accent1"/>
                          </a:solidFill>
                          <a:effectLst/>
                          <a:latin typeface="Calibri" panose="020F0502020204030204" pitchFamily="34" charset="0"/>
                        </a:rPr>
                        <a:t>Empty cell</a:t>
                      </a:r>
                      <a:r>
                        <a:rPr lang="en-US" sz="1100" baseline="0" dirty="0">
                          <a:solidFill>
                            <a:schemeClr val="accent1"/>
                          </a:solidFill>
                          <a:effectLst/>
                          <a:latin typeface="Calibri" panose="020F0502020204030204" pitchFamily="34" charset="0"/>
                        </a:rPr>
                        <a:t> </a:t>
                      </a:r>
                      <a:endParaRPr lang="en-US" sz="1100" baseline="0" dirty="0">
                        <a:solidFill>
                          <a:schemeClr val="accent1"/>
                        </a:solidFill>
                        <a:effectLst/>
                        <a:latin typeface="Calibri" panose="020F0502020204030204" pitchFamily="34" charset="0"/>
                        <a:ea typeface="Times New Roman"/>
                        <a:cs typeface="Times New Roman"/>
                      </a:endParaRPr>
                    </a:p>
                  </a:txBody>
                  <a:tcPr marL="12621" marR="12621" marT="0" marB="0"/>
                </a:tc>
                <a:tc>
                  <a:txBody>
                    <a:bodyPr/>
                    <a:lstStyle/>
                    <a:p>
                      <a:pPr marL="0" marR="0" algn="ctr">
                        <a:lnSpc>
                          <a:spcPct val="115000"/>
                        </a:lnSpc>
                        <a:spcBef>
                          <a:spcPts val="0"/>
                        </a:spcBef>
                        <a:spcAft>
                          <a:spcPts val="0"/>
                        </a:spcAft>
                      </a:pPr>
                      <a:r>
                        <a:rPr lang="en-US" sz="1100" baseline="0" dirty="0">
                          <a:effectLst/>
                          <a:latin typeface="Calibri" panose="020F0502020204030204" pitchFamily="34" charset="0"/>
                        </a:rPr>
                        <a:t>China</a:t>
                      </a:r>
                      <a:endParaRPr lang="en-US" sz="1100" b="1" baseline="0" dirty="0">
                        <a:solidFill>
                          <a:schemeClr val="bg1"/>
                        </a:solidFill>
                        <a:effectLst/>
                        <a:latin typeface="Calibri" panose="020F0502020204030204" pitchFamily="34" charset="0"/>
                        <a:ea typeface="Times New Roman"/>
                        <a:cs typeface="Times New Roman"/>
                      </a:endParaRPr>
                    </a:p>
                  </a:txBody>
                  <a:tcPr marL="12621" marR="12621" marT="0" marB="0"/>
                </a:tc>
                <a:tc>
                  <a:txBody>
                    <a:bodyPr/>
                    <a:lstStyle/>
                    <a:p>
                      <a:pPr marL="0" marR="0" algn="ctr">
                        <a:lnSpc>
                          <a:spcPct val="115000"/>
                        </a:lnSpc>
                        <a:spcBef>
                          <a:spcPts val="0"/>
                        </a:spcBef>
                        <a:spcAft>
                          <a:spcPts val="0"/>
                        </a:spcAft>
                      </a:pPr>
                      <a:r>
                        <a:rPr lang="en-US" sz="1100" baseline="0" dirty="0">
                          <a:effectLst/>
                          <a:latin typeface="Calibri" panose="020F0502020204030204" pitchFamily="34" charset="0"/>
                        </a:rPr>
                        <a:t>Nubia</a:t>
                      </a:r>
                      <a:endParaRPr lang="en-US" sz="1100" b="1" baseline="0" dirty="0">
                        <a:solidFill>
                          <a:schemeClr val="bg1"/>
                        </a:solidFill>
                        <a:effectLst/>
                        <a:latin typeface="Calibri" panose="020F0502020204030204" pitchFamily="34" charset="0"/>
                        <a:ea typeface="Times New Roman"/>
                        <a:cs typeface="Times New Roman"/>
                      </a:endParaRPr>
                    </a:p>
                  </a:txBody>
                  <a:tcPr marL="12621" marR="12621" marT="0" marB="0"/>
                </a:tc>
                <a:tc>
                  <a:txBody>
                    <a:bodyPr/>
                    <a:lstStyle/>
                    <a:p>
                      <a:pPr marL="0" marR="0" algn="ctr">
                        <a:lnSpc>
                          <a:spcPct val="115000"/>
                        </a:lnSpc>
                        <a:spcBef>
                          <a:spcPts val="0"/>
                        </a:spcBef>
                        <a:spcAft>
                          <a:spcPts val="0"/>
                        </a:spcAft>
                      </a:pPr>
                      <a:r>
                        <a:rPr lang="en-US" sz="1100" baseline="0" dirty="0">
                          <a:effectLst/>
                          <a:latin typeface="Calibri" panose="020F0502020204030204" pitchFamily="34" charset="0"/>
                        </a:rPr>
                        <a:t>Celtic Europe</a:t>
                      </a:r>
                      <a:endParaRPr lang="en-US" sz="1100" b="1" baseline="0" dirty="0">
                        <a:solidFill>
                          <a:schemeClr val="bg1"/>
                        </a:solidFill>
                        <a:effectLst/>
                        <a:latin typeface="Calibri" panose="020F0502020204030204" pitchFamily="34" charset="0"/>
                        <a:ea typeface="Times New Roman"/>
                        <a:cs typeface="Times New Roman"/>
                      </a:endParaRPr>
                    </a:p>
                  </a:txBody>
                  <a:tcPr marL="12621" marR="12621" marT="0" marB="0"/>
                </a:tc>
                <a:tc>
                  <a:txBody>
                    <a:bodyPr/>
                    <a:lstStyle/>
                    <a:p>
                      <a:pPr marL="0" marR="0" algn="ctr">
                        <a:lnSpc>
                          <a:spcPct val="115000"/>
                        </a:lnSpc>
                        <a:spcBef>
                          <a:spcPts val="0"/>
                        </a:spcBef>
                        <a:spcAft>
                          <a:spcPts val="0"/>
                        </a:spcAft>
                      </a:pPr>
                      <a:r>
                        <a:rPr lang="en-US" sz="1100" baseline="0" dirty="0">
                          <a:effectLst/>
                          <a:latin typeface="Calibri" panose="020F0502020204030204" pitchFamily="34" charset="0"/>
                        </a:rPr>
                        <a:t>Eurasian Steppes</a:t>
                      </a:r>
                      <a:endParaRPr lang="en-US" sz="1100" b="1" baseline="0" dirty="0">
                        <a:solidFill>
                          <a:schemeClr val="bg1"/>
                        </a:solidFill>
                        <a:effectLst/>
                        <a:latin typeface="Calibri" panose="020F0502020204030204" pitchFamily="34" charset="0"/>
                        <a:ea typeface="Times New Roman"/>
                        <a:cs typeface="Times New Roman"/>
                      </a:endParaRPr>
                    </a:p>
                  </a:txBody>
                  <a:tcPr marL="12621" marR="12621" marT="0" marB="0"/>
                </a:tc>
              </a:tr>
              <a:tr h="507521">
                <a:tc>
                  <a:txBody>
                    <a:bodyPr/>
                    <a:lstStyle/>
                    <a:p>
                      <a:pPr marL="0" marR="0" indent="0" algn="ctr" defTabSz="457200" rtl="0" eaLnBrk="1" fontAlgn="auto" latinLnBrk="0" hangingPunct="1">
                        <a:lnSpc>
                          <a:spcPct val="115000"/>
                        </a:lnSpc>
                        <a:spcBef>
                          <a:spcPts val="0"/>
                        </a:spcBef>
                        <a:spcAft>
                          <a:spcPts val="0"/>
                        </a:spcAft>
                        <a:buClrTx/>
                        <a:buSzTx/>
                        <a:buFontTx/>
                        <a:buNone/>
                        <a:tabLst/>
                        <a:defRPr/>
                      </a:pPr>
                      <a:r>
                        <a:rPr lang="en-US" sz="1050" b="1" baseline="0" dirty="0">
                          <a:effectLst/>
                          <a:latin typeface="Calibri" panose="020F0502020204030204" pitchFamily="34" charset="0"/>
                        </a:rPr>
                        <a:t> </a:t>
                      </a:r>
                      <a:r>
                        <a:rPr lang="en-US" sz="1050" b="1" baseline="0" dirty="0" smtClean="0">
                          <a:effectLst/>
                          <a:latin typeface="Calibri" panose="020F0502020204030204" pitchFamily="34" charset="0"/>
                        </a:rPr>
                        <a:t>2500 </a:t>
                      </a:r>
                      <a:r>
                        <a:rPr lang="en-US" sz="1050" b="1" cap="small" baseline="0" dirty="0" err="1" smtClean="0">
                          <a:effectLst/>
                          <a:latin typeface="Calibri" panose="020F0502020204030204" pitchFamily="34" charset="0"/>
                        </a:rPr>
                        <a:t>b.c.e</a:t>
                      </a:r>
                      <a:r>
                        <a:rPr lang="en-US" sz="1050" b="1" cap="small" baseline="0" dirty="0" smtClean="0">
                          <a:effectLst/>
                          <a:latin typeface="Calibri" panose="020F0502020204030204" pitchFamily="34" charset="0"/>
                        </a:rPr>
                        <a:t>.</a:t>
                      </a:r>
                      <a:endParaRPr lang="en-US" sz="1050" b="1" baseline="0" dirty="0" smtClean="0">
                        <a:effectLst/>
                        <a:latin typeface="Calibri" panose="020F0502020204030204" pitchFamily="34" charset="0"/>
                      </a:endParaRPr>
                    </a:p>
                    <a:p>
                      <a:pPr marL="0" marR="0" algn="ctr">
                        <a:lnSpc>
                          <a:spcPct val="115000"/>
                        </a:lnSpc>
                        <a:spcBef>
                          <a:spcPts val="0"/>
                        </a:spcBef>
                        <a:spcAft>
                          <a:spcPts val="0"/>
                        </a:spcAft>
                      </a:pPr>
                      <a:endParaRPr lang="en-US" sz="1050" b="1"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8000-2000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smtClean="0">
                          <a:effectLst/>
                          <a:latin typeface="Calibri" panose="020F0502020204030204" pitchFamily="34" charset="0"/>
                        </a:rPr>
                        <a:t>Neolithic cultures</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4500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Early </a:t>
                      </a:r>
                      <a:r>
                        <a:rPr lang="en-US" sz="1050" baseline="0" dirty="0" smtClean="0">
                          <a:effectLst/>
                          <a:latin typeface="Calibri" panose="020F0502020204030204" pitchFamily="34" charset="0"/>
                        </a:rPr>
                        <a:t>agriculture in </a:t>
                      </a:r>
                      <a:r>
                        <a:rPr lang="en-US" sz="1050" baseline="0" dirty="0">
                          <a:effectLst/>
                          <a:latin typeface="Calibri" panose="020F0502020204030204" pitchFamily="34" charset="0"/>
                        </a:rPr>
                        <a:t>Nubia</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baseline="0" dirty="0">
                          <a:solidFill>
                            <a:srgbClr val="EAF5F6"/>
                          </a:solidFill>
                          <a:effectLst/>
                          <a:latin typeface="Calibri" panose="020F0502020204030204" pitchFamily="34" charset="0"/>
                        </a:rPr>
                        <a:t> </a:t>
                      </a:r>
                      <a:r>
                        <a:rPr lang="en-US" sz="1050" baseline="0" dirty="0" smtClean="0">
                          <a:solidFill>
                            <a:srgbClr val="EAF5F6"/>
                          </a:solidFill>
                          <a:effectLst/>
                          <a:latin typeface="Calibri" panose="020F0502020204030204" pitchFamily="34" charset="0"/>
                        </a:rPr>
                        <a:t>empty cell</a:t>
                      </a:r>
                      <a:endParaRPr lang="en-US" sz="1050" baseline="0" dirty="0">
                        <a:solidFill>
                          <a:srgbClr val="EAF5F6"/>
                        </a:solidFill>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baseline="0" dirty="0" smtClean="0">
                          <a:solidFill>
                            <a:srgbClr val="EAF5F6"/>
                          </a:solidFill>
                          <a:effectLst/>
                          <a:latin typeface="Calibri" panose="020F0502020204030204" pitchFamily="34" charset="0"/>
                        </a:rPr>
                        <a:t>Empty cell</a:t>
                      </a:r>
                      <a:endParaRPr lang="en-US" sz="1050" baseline="0" dirty="0">
                        <a:solidFill>
                          <a:srgbClr val="EAF5F6"/>
                        </a:solidFill>
                        <a:effectLst/>
                        <a:latin typeface="Calibri" panose="020F0502020204030204" pitchFamily="34" charset="0"/>
                        <a:ea typeface="Times New Roman"/>
                        <a:cs typeface="Times New Roman"/>
                      </a:endParaRPr>
                    </a:p>
                  </a:txBody>
                  <a:tcPr marL="12621" marR="12621" marT="0" marB="0"/>
                </a:tc>
              </a:tr>
              <a:tr h="717206">
                <a:tc>
                  <a:txBody>
                    <a:bodyPr/>
                    <a:lstStyle/>
                    <a:p>
                      <a:pPr marL="0" marR="0" algn="ctr">
                        <a:lnSpc>
                          <a:spcPct val="115000"/>
                        </a:lnSpc>
                        <a:spcBef>
                          <a:spcPts val="0"/>
                        </a:spcBef>
                        <a:spcAft>
                          <a:spcPts val="0"/>
                        </a:spcAft>
                      </a:pPr>
                      <a:r>
                        <a:rPr lang="en-US" sz="1050" b="1" baseline="0" dirty="0">
                          <a:effectLst/>
                          <a:latin typeface="Calibri" panose="020F0502020204030204" pitchFamily="34" charset="0"/>
                        </a:rPr>
                        <a:t>2000 </a:t>
                      </a:r>
                      <a:r>
                        <a:rPr lang="en-US" sz="1050" b="1" cap="small" baseline="0" dirty="0" err="1">
                          <a:effectLst/>
                          <a:latin typeface="Calibri" panose="020F0502020204030204" pitchFamily="34" charset="0"/>
                        </a:rPr>
                        <a:t>b.c.e</a:t>
                      </a:r>
                      <a:r>
                        <a:rPr lang="en-US" sz="1050" b="1" cap="small" baseline="0" dirty="0">
                          <a:effectLst/>
                          <a:latin typeface="Calibri" panose="020F0502020204030204" pitchFamily="34" charset="0"/>
                        </a:rPr>
                        <a:t>.</a:t>
                      </a:r>
                      <a:endParaRPr lang="en-US" sz="1050" b="1"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2000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smtClean="0">
                          <a:effectLst/>
                          <a:latin typeface="Calibri" panose="020F0502020204030204" pitchFamily="34" charset="0"/>
                        </a:rPr>
                        <a:t>Bronze metallurgy</a:t>
                      </a:r>
                      <a:r>
                        <a:rPr lang="en-US" sz="1050" baseline="0" dirty="0">
                          <a:effectLst/>
                          <a:latin typeface="Calibri" panose="020F0502020204030204" pitchFamily="34" charset="0"/>
                        </a:rPr>
                        <a:t/>
                      </a:r>
                      <a:br>
                        <a:rPr lang="en-US" sz="1050" baseline="0" dirty="0">
                          <a:effectLst/>
                          <a:latin typeface="Calibri" panose="020F0502020204030204" pitchFamily="34" charset="0"/>
                        </a:rPr>
                      </a:br>
                      <a:r>
                        <a:rPr lang="en-US" sz="1050" cap="small" baseline="0" dirty="0">
                          <a:effectLst/>
                          <a:latin typeface="Calibri" panose="020F0502020204030204" pitchFamily="34" charset="0"/>
                        </a:rPr>
                        <a:t>1750-1045 B.C.E.</a:t>
                      </a:r>
                      <a:r>
                        <a:rPr lang="en-US" sz="1050" baseline="0" dirty="0">
                          <a:effectLst/>
                          <a:latin typeface="Calibri" panose="020F0502020204030204" pitchFamily="34" charset="0"/>
                        </a:rPr>
                        <a:t> Shang</a:t>
                      </a:r>
                    </a:p>
                    <a:p>
                      <a:pPr marL="0" marR="0">
                        <a:lnSpc>
                          <a:spcPct val="115000"/>
                        </a:lnSpc>
                        <a:spcBef>
                          <a:spcPts val="0"/>
                        </a:spcBef>
                        <a:spcAft>
                          <a:spcPts val="0"/>
                        </a:spcAft>
                      </a:pPr>
                      <a:r>
                        <a:rPr lang="en-US" sz="1050" baseline="0" dirty="0" smtClean="0">
                          <a:effectLst/>
                          <a:latin typeface="Calibri" panose="020F0502020204030204" pitchFamily="34" charset="0"/>
                        </a:rPr>
                        <a:t>Dynasty</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2200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err="1">
                          <a:effectLst/>
                          <a:latin typeface="Calibri" panose="020F0502020204030204" pitchFamily="34" charset="0"/>
                        </a:rPr>
                        <a:t>Harkhuf's</a:t>
                      </a:r>
                      <a:r>
                        <a:rPr lang="en-US" sz="1050" baseline="0" dirty="0">
                          <a:effectLst/>
                          <a:latin typeface="Calibri" panose="020F0502020204030204" pitchFamily="34" charset="0"/>
                        </a:rPr>
                        <a:t> </a:t>
                      </a:r>
                      <a:r>
                        <a:rPr lang="en-US" sz="1050" baseline="0" dirty="0" smtClean="0">
                          <a:effectLst/>
                          <a:latin typeface="Calibri" panose="020F0502020204030204" pitchFamily="34" charset="0"/>
                        </a:rPr>
                        <a:t>expeditions </a:t>
                      </a:r>
                      <a:r>
                        <a:rPr lang="en-US" sz="1050" baseline="0" dirty="0">
                          <a:effectLst/>
                          <a:latin typeface="Calibri" panose="020F0502020204030204" pitchFamily="34" charset="0"/>
                        </a:rPr>
                        <a:t>to Yam</a:t>
                      </a:r>
                    </a:p>
                    <a:p>
                      <a:pPr marL="0" marR="0">
                        <a:lnSpc>
                          <a:spcPct val="115000"/>
                        </a:lnSpc>
                        <a:spcBef>
                          <a:spcPts val="0"/>
                        </a:spcBef>
                        <a:spcAft>
                          <a:spcPts val="0"/>
                        </a:spcAft>
                      </a:pPr>
                      <a:r>
                        <a:rPr lang="en-US" sz="1050" cap="small" baseline="0" dirty="0">
                          <a:effectLst/>
                          <a:latin typeface="Calibri" panose="020F0502020204030204" pitchFamily="34" charset="0"/>
                        </a:rPr>
                        <a:t>1750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Rise of kingdom</a:t>
                      </a:r>
                      <a:br>
                        <a:rPr lang="en-US" sz="1050" baseline="0" dirty="0">
                          <a:effectLst/>
                          <a:latin typeface="Calibri" panose="020F0502020204030204" pitchFamily="34" charset="0"/>
                        </a:rPr>
                      </a:br>
                      <a:r>
                        <a:rPr lang="en-US" sz="1050" baseline="0" dirty="0">
                          <a:effectLst/>
                          <a:latin typeface="Calibri" panose="020F0502020204030204" pitchFamily="34" charset="0"/>
                        </a:rPr>
                        <a:t>of Kush based on </a:t>
                      </a:r>
                      <a:r>
                        <a:rPr lang="en-US" sz="1050" baseline="0" dirty="0" err="1">
                          <a:effectLst/>
                          <a:latin typeface="Calibri" panose="020F0502020204030204" pitchFamily="34" charset="0"/>
                        </a:rPr>
                        <a:t>Kerma</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baseline="0" dirty="0">
                          <a:solidFill>
                            <a:srgbClr val="F7FBFB"/>
                          </a:solidFill>
                          <a:effectLst/>
                          <a:latin typeface="Calibri" panose="020F0502020204030204" pitchFamily="34" charset="0"/>
                        </a:rPr>
                        <a:t> </a:t>
                      </a:r>
                      <a:r>
                        <a:rPr lang="en-US" sz="1050" baseline="0" dirty="0" smtClean="0">
                          <a:solidFill>
                            <a:srgbClr val="F7FBFB"/>
                          </a:solidFill>
                          <a:effectLst/>
                          <a:latin typeface="Calibri" panose="020F0502020204030204" pitchFamily="34" charset="0"/>
                        </a:rPr>
                        <a:t>empty cell</a:t>
                      </a:r>
                      <a:endParaRPr lang="en-US" sz="1050" baseline="0" dirty="0">
                        <a:solidFill>
                          <a:srgbClr val="F7FBFB"/>
                        </a:solidFill>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baseline="0" dirty="0" smtClean="0">
                          <a:solidFill>
                            <a:srgbClr val="F7FBFB"/>
                          </a:solidFill>
                          <a:effectLst/>
                          <a:latin typeface="Calibri" panose="020F0502020204030204" pitchFamily="34" charset="0"/>
                        </a:rPr>
                        <a:t>Empty cell</a:t>
                      </a:r>
                      <a:endParaRPr lang="en-US" sz="1050" baseline="0" dirty="0">
                        <a:solidFill>
                          <a:srgbClr val="F7FBFB"/>
                        </a:solidFill>
                        <a:effectLst/>
                        <a:latin typeface="Calibri" panose="020F0502020204030204" pitchFamily="34" charset="0"/>
                        <a:ea typeface="Times New Roman"/>
                        <a:cs typeface="Times New Roman"/>
                      </a:endParaRPr>
                    </a:p>
                  </a:txBody>
                  <a:tcPr marL="12621" marR="12621" marT="0" marB="0"/>
                </a:tc>
              </a:tr>
              <a:tr h="358603">
                <a:tc>
                  <a:txBody>
                    <a:bodyPr/>
                    <a:lstStyle/>
                    <a:p>
                      <a:pPr marL="0" marR="0" algn="ctr">
                        <a:lnSpc>
                          <a:spcPct val="115000"/>
                        </a:lnSpc>
                        <a:spcBef>
                          <a:spcPts val="0"/>
                        </a:spcBef>
                        <a:spcAft>
                          <a:spcPts val="0"/>
                        </a:spcAft>
                      </a:pPr>
                      <a:r>
                        <a:rPr lang="en-US" sz="1050" b="1" baseline="0" dirty="0">
                          <a:effectLst/>
                          <a:latin typeface="Calibri" panose="020F0502020204030204" pitchFamily="34" charset="0"/>
                        </a:rPr>
                        <a:t>1500 </a:t>
                      </a:r>
                      <a:r>
                        <a:rPr lang="en-US" sz="1050" b="1" cap="small" baseline="0" dirty="0" err="1">
                          <a:effectLst/>
                          <a:latin typeface="Calibri" panose="020F0502020204030204" pitchFamily="34" charset="0"/>
                        </a:rPr>
                        <a:t>b.c.e</a:t>
                      </a:r>
                      <a:r>
                        <a:rPr lang="en-US" sz="1050" b="1" cap="small" baseline="0" dirty="0">
                          <a:effectLst/>
                          <a:latin typeface="Calibri" panose="020F0502020204030204" pitchFamily="34" charset="0"/>
                        </a:rPr>
                        <a:t>.</a:t>
                      </a:r>
                      <a:endParaRPr lang="en-US" sz="1050" b="1" baseline="0" dirty="0">
                        <a:effectLst/>
                        <a:latin typeface="Calibri" panose="020F0502020204030204" pitchFamily="34" charset="0"/>
                        <a:ea typeface="Times New Roman"/>
                        <a:cs typeface="Times New Roman"/>
                      </a:endParaRPr>
                    </a:p>
                  </a:txBody>
                  <a:tcPr marL="12621" marR="12621" marT="0" marB="0" anchor="ctr"/>
                </a:tc>
                <a:tc>
                  <a:txBody>
                    <a:bodyPr/>
                    <a:lstStyle/>
                    <a:p>
                      <a:pPr marL="0" marR="0">
                        <a:lnSpc>
                          <a:spcPct val="115000"/>
                        </a:lnSpc>
                        <a:spcBef>
                          <a:spcPts val="0"/>
                        </a:spcBef>
                        <a:spcAft>
                          <a:spcPts val="0"/>
                        </a:spcAft>
                      </a:pPr>
                      <a:r>
                        <a:rPr lang="en-US" sz="1050" baseline="0" dirty="0" smtClean="0">
                          <a:solidFill>
                            <a:schemeClr val="accent5"/>
                          </a:solidFill>
                          <a:effectLst/>
                          <a:latin typeface="Calibri" panose="020F0502020204030204" pitchFamily="34" charset="0"/>
                        </a:rPr>
                        <a:t>Empty cell</a:t>
                      </a:r>
                      <a:endParaRPr lang="en-US" sz="1050" baseline="0" dirty="0">
                        <a:solidFill>
                          <a:schemeClr val="accent5"/>
                        </a:solidFill>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1500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Egyptian </a:t>
                      </a:r>
                      <a:r>
                        <a:rPr lang="en-US" sz="1050" baseline="0" dirty="0" smtClean="0">
                          <a:effectLst/>
                          <a:latin typeface="Calibri" panose="020F0502020204030204" pitchFamily="34" charset="0"/>
                        </a:rPr>
                        <a:t>conquest </a:t>
                      </a:r>
                      <a:r>
                        <a:rPr lang="en-US" sz="1050" baseline="0" dirty="0">
                          <a:effectLst/>
                          <a:latin typeface="Calibri" panose="020F0502020204030204" pitchFamily="34" charset="0"/>
                        </a:rPr>
                        <a:t>of Nubia</a:t>
                      </a:r>
                      <a:endParaRPr lang="en-US" sz="1050" baseline="0" dirty="0">
                        <a:effectLst/>
                        <a:latin typeface="Calibri" panose="020F0502020204030204" pitchFamily="34" charset="0"/>
                        <a:ea typeface="Times New Roman"/>
                        <a:cs typeface="Times New Roman"/>
                      </a:endParaRPr>
                    </a:p>
                  </a:txBody>
                  <a:tcPr marL="12621" marR="12621" marT="0" marB="0" anchor="ctr"/>
                </a:tc>
                <a:tc>
                  <a:txBody>
                    <a:bodyPr/>
                    <a:lstStyle/>
                    <a:p>
                      <a:pPr marL="0" marR="0">
                        <a:lnSpc>
                          <a:spcPct val="115000"/>
                        </a:lnSpc>
                        <a:spcBef>
                          <a:spcPts val="0"/>
                        </a:spcBef>
                        <a:spcAft>
                          <a:spcPts val="0"/>
                        </a:spcAft>
                      </a:pPr>
                      <a:r>
                        <a:rPr lang="en-US" sz="1050" baseline="0" dirty="0" smtClean="0">
                          <a:solidFill>
                            <a:schemeClr val="accent5"/>
                          </a:solidFill>
                          <a:effectLst/>
                          <a:latin typeface="Calibri" panose="020F0502020204030204" pitchFamily="34" charset="0"/>
                        </a:rPr>
                        <a:t>Empty cell</a:t>
                      </a:r>
                      <a:endParaRPr lang="en-US" sz="1050" baseline="0" dirty="0">
                        <a:solidFill>
                          <a:schemeClr val="accent5"/>
                        </a:solidFill>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baseline="0" dirty="0" smtClean="0">
                          <a:solidFill>
                            <a:schemeClr val="accent5"/>
                          </a:solidFill>
                          <a:effectLst/>
                          <a:latin typeface="Calibri" panose="020F0502020204030204" pitchFamily="34" charset="0"/>
                        </a:rPr>
                        <a:t>Empty cell</a:t>
                      </a:r>
                      <a:endParaRPr lang="en-US" sz="1050" baseline="0" dirty="0">
                        <a:solidFill>
                          <a:schemeClr val="accent5"/>
                        </a:solidFill>
                        <a:effectLst/>
                        <a:latin typeface="Calibri" panose="020F0502020204030204" pitchFamily="34" charset="0"/>
                        <a:ea typeface="Times New Roman"/>
                        <a:cs typeface="Times New Roman"/>
                      </a:endParaRPr>
                    </a:p>
                  </a:txBody>
                  <a:tcPr marL="12621" marR="12621" marT="0" marB="0"/>
                </a:tc>
              </a:tr>
              <a:tr h="1434412">
                <a:tc>
                  <a:txBody>
                    <a:bodyPr/>
                    <a:lstStyle/>
                    <a:p>
                      <a:pPr marL="0" marR="0" algn="ctr">
                        <a:lnSpc>
                          <a:spcPct val="115000"/>
                        </a:lnSpc>
                        <a:spcBef>
                          <a:spcPts val="0"/>
                        </a:spcBef>
                        <a:spcAft>
                          <a:spcPts val="0"/>
                        </a:spcAft>
                      </a:pPr>
                      <a:r>
                        <a:rPr lang="en-US" sz="1050" b="1" baseline="0" dirty="0">
                          <a:effectLst/>
                          <a:latin typeface="Calibri" panose="020F0502020204030204" pitchFamily="34" charset="0"/>
                        </a:rPr>
                        <a:t>1000 </a:t>
                      </a:r>
                      <a:r>
                        <a:rPr lang="en-US" sz="1050" b="1" cap="small" baseline="0" dirty="0" err="1">
                          <a:effectLst/>
                          <a:latin typeface="Calibri" panose="020F0502020204030204" pitchFamily="34" charset="0"/>
                        </a:rPr>
                        <a:t>b.c.e</a:t>
                      </a:r>
                      <a:r>
                        <a:rPr lang="en-US" sz="1050" b="1" cap="small" baseline="0" dirty="0">
                          <a:effectLst/>
                          <a:latin typeface="Calibri" panose="020F0502020204030204" pitchFamily="34" charset="0"/>
                        </a:rPr>
                        <a:t>.</a:t>
                      </a:r>
                      <a:endParaRPr lang="en-US" sz="1050" b="1"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1045-221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smtClean="0">
                          <a:effectLst/>
                          <a:latin typeface="Calibri" panose="020F0502020204030204" pitchFamily="34" charset="0"/>
                        </a:rPr>
                        <a:t>Zhou dynasty</a:t>
                      </a: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600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smtClean="0">
                          <a:effectLst/>
                          <a:latin typeface="Calibri" panose="020F0502020204030204" pitchFamily="34" charset="0"/>
                        </a:rPr>
                        <a:t>Iron metallurgy</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1000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Decline of </a:t>
                      </a:r>
                      <a:r>
                        <a:rPr lang="en-US" sz="1050" baseline="0" dirty="0" smtClean="0">
                          <a:effectLst/>
                          <a:latin typeface="Calibri" panose="020F0502020204030204" pitchFamily="34" charset="0"/>
                        </a:rPr>
                        <a:t>Egyptian </a:t>
                      </a:r>
                      <a:r>
                        <a:rPr lang="en-US" sz="1050" baseline="0" dirty="0">
                          <a:effectLst/>
                          <a:latin typeface="Calibri" panose="020F0502020204030204" pitchFamily="34" charset="0"/>
                        </a:rPr>
                        <a:t>control in </a:t>
                      </a:r>
                      <a:r>
                        <a:rPr lang="en-US" sz="1050" baseline="0" dirty="0" smtClean="0">
                          <a:effectLst/>
                          <a:latin typeface="Calibri" panose="020F0502020204030204" pitchFamily="34" charset="0"/>
                        </a:rPr>
                        <a:t>Nubia</a:t>
                      </a:r>
                    </a:p>
                    <a:p>
                      <a:pPr marL="0" marR="0">
                        <a:lnSpc>
                          <a:spcPct val="115000"/>
                        </a:lnSpc>
                        <a:spcBef>
                          <a:spcPts val="0"/>
                        </a:spcBef>
                        <a:spcAft>
                          <a:spcPts val="0"/>
                        </a:spcAft>
                      </a:pPr>
                      <a:endParaRPr lang="en-US" sz="1050" baseline="0" dirty="0">
                        <a:effectLst/>
                        <a:latin typeface="Calibri" panose="020F0502020204030204" pitchFamily="34" charset="0"/>
                      </a:endParaRPr>
                    </a:p>
                    <a:p>
                      <a:pPr marL="0" marR="0">
                        <a:lnSpc>
                          <a:spcPct val="115000"/>
                        </a:lnSpc>
                        <a:spcBef>
                          <a:spcPts val="0"/>
                        </a:spcBef>
                        <a:spcAft>
                          <a:spcPts val="0"/>
                        </a:spcAft>
                      </a:pPr>
                      <a:r>
                        <a:rPr lang="en-US" sz="1050" cap="small" baseline="0" dirty="0">
                          <a:effectLst/>
                          <a:latin typeface="Calibri" panose="020F0502020204030204" pitchFamily="34" charset="0"/>
                        </a:rPr>
                        <a:t>750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Rise of kingdom</a:t>
                      </a:r>
                      <a:br>
                        <a:rPr lang="en-US" sz="1050" baseline="0" dirty="0">
                          <a:effectLst/>
                          <a:latin typeface="Calibri" panose="020F0502020204030204" pitchFamily="34" charset="0"/>
                        </a:rPr>
                      </a:br>
                      <a:r>
                        <a:rPr lang="en-US" sz="1050" baseline="0" dirty="0">
                          <a:effectLst/>
                          <a:latin typeface="Calibri" panose="020F0502020204030204" pitchFamily="34" charset="0"/>
                        </a:rPr>
                        <a:t>based on </a:t>
                      </a:r>
                      <a:r>
                        <a:rPr lang="en-US" sz="1050" baseline="0" dirty="0" smtClean="0">
                          <a:effectLst/>
                          <a:latin typeface="Calibri" panose="020F0502020204030204" pitchFamily="34" charset="0"/>
                        </a:rPr>
                        <a:t>Napata</a:t>
                      </a:r>
                    </a:p>
                    <a:p>
                      <a:pPr marL="0" marR="0">
                        <a:lnSpc>
                          <a:spcPct val="115000"/>
                        </a:lnSpc>
                        <a:spcBef>
                          <a:spcPts val="0"/>
                        </a:spcBef>
                        <a:spcAft>
                          <a:spcPts val="0"/>
                        </a:spcAft>
                      </a:pPr>
                      <a:endParaRPr lang="en-US" sz="1050" baseline="0" dirty="0">
                        <a:effectLst/>
                        <a:latin typeface="Calibri" panose="020F0502020204030204" pitchFamily="34" charset="0"/>
                      </a:endParaRPr>
                    </a:p>
                    <a:p>
                      <a:pPr marL="0" marR="0">
                        <a:lnSpc>
                          <a:spcPct val="115000"/>
                        </a:lnSpc>
                        <a:spcBef>
                          <a:spcPts val="0"/>
                        </a:spcBef>
                        <a:spcAft>
                          <a:spcPts val="0"/>
                        </a:spcAft>
                      </a:pPr>
                      <a:r>
                        <a:rPr lang="en-US" sz="1050" cap="small" baseline="0" dirty="0">
                          <a:effectLst/>
                          <a:latin typeface="Calibri" panose="020F0502020204030204" pitchFamily="34" charset="0"/>
                        </a:rPr>
                        <a:t>712-660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Nubian kings</a:t>
                      </a:r>
                      <a:br>
                        <a:rPr lang="en-US" sz="1050" baseline="0" dirty="0">
                          <a:effectLst/>
                          <a:latin typeface="Calibri" panose="020F0502020204030204" pitchFamily="34" charset="0"/>
                        </a:rPr>
                      </a:br>
                      <a:r>
                        <a:rPr lang="en-US" sz="1050" baseline="0" dirty="0">
                          <a:effectLst/>
                          <a:latin typeface="Calibri" panose="020F0502020204030204" pitchFamily="34" charset="0"/>
                        </a:rPr>
                        <a:t>rule Egypt</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1000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Origin of Celtic</a:t>
                      </a:r>
                      <a:br>
                        <a:rPr lang="en-US" sz="1050" baseline="0" dirty="0">
                          <a:effectLst/>
                          <a:latin typeface="Calibri" panose="020F0502020204030204" pitchFamily="34" charset="0"/>
                        </a:rPr>
                      </a:br>
                      <a:r>
                        <a:rPr lang="en-US" sz="1050" baseline="0" dirty="0">
                          <a:effectLst/>
                          <a:latin typeface="Calibri" panose="020F0502020204030204" pitchFamily="34" charset="0"/>
                        </a:rPr>
                        <a:t>culture in Central Europe</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1000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Initial </a:t>
                      </a:r>
                      <a:r>
                        <a:rPr lang="en-US" sz="1050" baseline="0" dirty="0" smtClean="0">
                          <a:effectLst/>
                          <a:latin typeface="Calibri" panose="020F0502020204030204" pitchFamily="34" charset="0"/>
                        </a:rPr>
                        <a:t>development </a:t>
                      </a:r>
                      <a:r>
                        <a:rPr lang="en-US" sz="1050" baseline="0" dirty="0">
                          <a:effectLst/>
                          <a:latin typeface="Calibri" panose="020F0502020204030204" pitchFamily="34" charset="0"/>
                        </a:rPr>
                        <a:t>of pastoral</a:t>
                      </a:r>
                      <a:br>
                        <a:rPr lang="en-US" sz="1050" baseline="0" dirty="0">
                          <a:effectLst/>
                          <a:latin typeface="Calibri" panose="020F0502020204030204" pitchFamily="34" charset="0"/>
                        </a:rPr>
                      </a:br>
                      <a:r>
                        <a:rPr lang="en-US" sz="1050" baseline="0" dirty="0">
                          <a:effectLst/>
                          <a:latin typeface="Calibri" panose="020F0502020204030204" pitchFamily="34" charset="0"/>
                        </a:rPr>
                        <a:t>nomadism</a:t>
                      </a: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700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Scythians </a:t>
                      </a:r>
                      <a:r>
                        <a:rPr lang="en-US" sz="1050" baseline="0" dirty="0" smtClean="0">
                          <a:effectLst/>
                          <a:latin typeface="Calibri" panose="020F0502020204030204" pitchFamily="34" charset="0"/>
                        </a:rPr>
                        <a:t>drive out </a:t>
                      </a:r>
                      <a:r>
                        <a:rPr lang="en-US" sz="1050" baseline="0" dirty="0">
                          <a:effectLst/>
                          <a:latin typeface="Calibri" panose="020F0502020204030204" pitchFamily="34" charset="0"/>
                        </a:rPr>
                        <a:t>Cimmerians and </a:t>
                      </a:r>
                      <a:r>
                        <a:rPr lang="en-US" sz="1050" baseline="0" dirty="0" smtClean="0">
                          <a:effectLst/>
                          <a:latin typeface="Calibri" panose="020F0502020204030204" pitchFamily="34" charset="0"/>
                        </a:rPr>
                        <a:t>settle area </a:t>
                      </a:r>
                      <a:r>
                        <a:rPr lang="en-US" sz="1050" baseline="0" dirty="0">
                          <a:effectLst/>
                          <a:latin typeface="Calibri" panose="020F0502020204030204" pitchFamily="34" charset="0"/>
                        </a:rPr>
                        <a:t>north of Black Sea</a:t>
                      </a:r>
                      <a:endParaRPr lang="en-US" sz="1050" baseline="0" dirty="0">
                        <a:effectLst/>
                        <a:latin typeface="Calibri" panose="020F0502020204030204" pitchFamily="34" charset="0"/>
                        <a:ea typeface="Times New Roman"/>
                        <a:cs typeface="Times New Roman"/>
                      </a:endParaRPr>
                    </a:p>
                  </a:txBody>
                  <a:tcPr marL="12621" marR="12621" marT="0" marB="0"/>
                </a:tc>
              </a:tr>
              <a:tr h="2330919">
                <a:tc>
                  <a:txBody>
                    <a:bodyPr/>
                    <a:lstStyle/>
                    <a:p>
                      <a:pPr marL="0" marR="0" algn="ctr">
                        <a:lnSpc>
                          <a:spcPct val="115000"/>
                        </a:lnSpc>
                        <a:spcBef>
                          <a:spcPts val="0"/>
                        </a:spcBef>
                        <a:spcAft>
                          <a:spcPts val="0"/>
                        </a:spcAft>
                      </a:pPr>
                      <a:r>
                        <a:rPr lang="en-US" sz="1050" b="1" baseline="0" dirty="0">
                          <a:effectLst/>
                          <a:latin typeface="Calibri" panose="020F0502020204030204" pitchFamily="34" charset="0"/>
                        </a:rPr>
                        <a:t>500 </a:t>
                      </a:r>
                      <a:r>
                        <a:rPr lang="en-US" sz="1050" b="1" cap="small" baseline="0" dirty="0" err="1">
                          <a:effectLst/>
                          <a:latin typeface="Calibri" panose="020F0502020204030204" pitchFamily="34" charset="0"/>
                        </a:rPr>
                        <a:t>b.c.e</a:t>
                      </a:r>
                      <a:r>
                        <a:rPr lang="en-US" sz="1050" b="1" cap="small" baseline="0" dirty="0">
                          <a:effectLst/>
                          <a:latin typeface="Calibri" panose="020F0502020204030204" pitchFamily="34" charset="0"/>
                        </a:rPr>
                        <a:t>.</a:t>
                      </a:r>
                      <a:endParaRPr lang="en-US" sz="1050" b="1"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smtClean="0">
                        <a:effectLst/>
                        <a:latin typeface="Calibri" panose="020F0502020204030204" pitchFamily="34" charset="0"/>
                      </a:endParaRPr>
                    </a:p>
                    <a:p>
                      <a:pPr marL="0" marR="0">
                        <a:lnSpc>
                          <a:spcPct val="115000"/>
                        </a:lnSpc>
                        <a:spcBef>
                          <a:spcPts val="0"/>
                        </a:spcBef>
                        <a:spcAft>
                          <a:spcPts val="0"/>
                        </a:spcAft>
                      </a:pPr>
                      <a:r>
                        <a:rPr lang="en-US" sz="1050" cap="small" baseline="0" smtClean="0">
                          <a:effectLst/>
                          <a:latin typeface="Calibri" panose="020F0502020204030204" pitchFamily="34" charset="0"/>
                        </a:rPr>
                        <a:t>551-479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Life </a:t>
                      </a:r>
                      <a:r>
                        <a:rPr lang="en-US" sz="1050" baseline="0" dirty="0" smtClean="0">
                          <a:effectLst/>
                          <a:latin typeface="Calibri" panose="020F0502020204030204" pitchFamily="34" charset="0"/>
                        </a:rPr>
                        <a:t>of Confucius</a:t>
                      </a:r>
                      <a:endParaRPr lang="en-US" sz="1050" baseline="0" dirty="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356-338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a:t>
                      </a:r>
                      <a:r>
                        <a:rPr lang="en-US" sz="1050" baseline="0" dirty="0" smtClean="0">
                          <a:effectLst/>
                          <a:latin typeface="Calibri" panose="020F0502020204030204" pitchFamily="34" charset="0"/>
                        </a:rPr>
                        <a:t>Lord Shang </a:t>
                      </a:r>
                      <a:r>
                        <a:rPr lang="en-US" sz="1050" baseline="0" dirty="0">
                          <a:effectLst/>
                          <a:latin typeface="Calibri" panose="020F0502020204030204" pitchFamily="34" charset="0"/>
                        </a:rPr>
                        <a:t>brings </a:t>
                      </a:r>
                      <a:r>
                        <a:rPr lang="en-US" sz="1050" baseline="0" dirty="0" smtClean="0">
                          <a:effectLst/>
                          <a:latin typeface="Calibri" panose="020F0502020204030204" pitchFamily="34" charset="0"/>
                        </a:rPr>
                        <a:t>Legalist reforms </a:t>
                      </a:r>
                      <a:r>
                        <a:rPr lang="en-US" sz="1050" baseline="0" dirty="0">
                          <a:effectLst/>
                          <a:latin typeface="Calibri" panose="020F0502020204030204" pitchFamily="34" charset="0"/>
                        </a:rPr>
                        <a:t>to Qin state</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endParaRPr lang="en-US" sz="1050" baseline="0" dirty="0" smtClean="0">
                        <a:effectLst/>
                        <a:latin typeface="Calibri" panose="020F0502020204030204" pitchFamily="34" charset="0"/>
                      </a:endParaRPr>
                    </a:p>
                    <a:p>
                      <a:pPr marL="0" marR="0">
                        <a:lnSpc>
                          <a:spcPct val="115000"/>
                        </a:lnSpc>
                        <a:spcBef>
                          <a:spcPts val="0"/>
                        </a:spcBef>
                        <a:spcAft>
                          <a:spcPts val="0"/>
                        </a:spcAft>
                      </a:pPr>
                      <a:r>
                        <a:rPr lang="en-US" sz="1050" baseline="0" dirty="0" smtClean="0">
                          <a:effectLst/>
                          <a:latin typeface="Calibri" panose="020F0502020204030204" pitchFamily="34" charset="0"/>
                        </a:rPr>
                        <a:t>300 </a:t>
                      </a:r>
                      <a:r>
                        <a:rPr lang="en-US" sz="1050" cap="small" baseline="0" dirty="0">
                          <a:effectLst/>
                          <a:latin typeface="Calibri" panose="020F0502020204030204" pitchFamily="34" charset="0"/>
                        </a:rPr>
                        <a:t>b.c.e.-350 </a:t>
                      </a:r>
                      <a:r>
                        <a:rPr lang="en-US" sz="1050" cap="small" baseline="0" dirty="0" err="1">
                          <a:effectLst/>
                          <a:latin typeface="Calibri" panose="020F0502020204030204" pitchFamily="34" charset="0"/>
                        </a:rPr>
                        <a:t>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Kingdom</a:t>
                      </a:r>
                      <a:br>
                        <a:rPr lang="en-US" sz="1050" baseline="0" dirty="0">
                          <a:effectLst/>
                          <a:latin typeface="Calibri" panose="020F0502020204030204" pitchFamily="34" charset="0"/>
                        </a:rPr>
                      </a:br>
                      <a:r>
                        <a:rPr lang="en-US" sz="1050" baseline="0" dirty="0">
                          <a:effectLst/>
                          <a:latin typeface="Calibri" panose="020F0502020204030204" pitchFamily="34" charset="0"/>
                        </a:rPr>
                        <a:t>of Meroe</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r>
                        <a:rPr lang="en-US" sz="1050" cap="small" baseline="0" dirty="0">
                          <a:effectLst/>
                          <a:latin typeface="Calibri" panose="020F0502020204030204" pitchFamily="34" charset="0"/>
                        </a:rPr>
                        <a:t>500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Celtic elites trade</a:t>
                      </a:r>
                      <a:br>
                        <a:rPr lang="en-US" sz="1050" baseline="0" dirty="0">
                          <a:effectLst/>
                          <a:latin typeface="Calibri" panose="020F0502020204030204" pitchFamily="34" charset="0"/>
                        </a:rPr>
                      </a:br>
                      <a:r>
                        <a:rPr lang="en-US" sz="1050" baseline="0" dirty="0">
                          <a:effectLst/>
                          <a:latin typeface="Calibri" panose="020F0502020204030204" pitchFamily="34" charset="0"/>
                        </a:rPr>
                        <a:t>for Mediterranean goods</a:t>
                      </a:r>
                    </a:p>
                    <a:p>
                      <a:pPr marL="0" marR="0">
                        <a:lnSpc>
                          <a:spcPct val="115000"/>
                        </a:lnSpc>
                        <a:spcBef>
                          <a:spcPts val="0"/>
                        </a:spcBef>
                        <a:spcAft>
                          <a:spcPts val="0"/>
                        </a:spcAft>
                      </a:pPr>
                      <a:r>
                        <a:rPr lang="en-US" sz="1050" cap="small" baseline="0" dirty="0">
                          <a:effectLst/>
                          <a:latin typeface="Calibri" panose="020F0502020204030204" pitchFamily="34" charset="0"/>
                        </a:rPr>
                        <a:t>500-300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Migrations</a:t>
                      </a:r>
                      <a:br>
                        <a:rPr lang="en-US" sz="1050" baseline="0" dirty="0">
                          <a:effectLst/>
                          <a:latin typeface="Calibri" panose="020F0502020204030204" pitchFamily="34" charset="0"/>
                        </a:rPr>
                      </a:br>
                      <a:r>
                        <a:rPr lang="en-US" sz="1050" baseline="0" dirty="0">
                          <a:effectLst/>
                          <a:latin typeface="Calibri" panose="020F0502020204030204" pitchFamily="34" charset="0"/>
                        </a:rPr>
                        <a:t>across Europe</a:t>
                      </a: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390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Celts sack Rome</a:t>
                      </a:r>
                      <a:endParaRPr lang="en-US" sz="1050" baseline="0" dirty="0">
                        <a:effectLst/>
                        <a:latin typeface="Calibri" panose="020F0502020204030204" pitchFamily="34" charset="0"/>
                        <a:ea typeface="Times New Roman"/>
                        <a:cs typeface="Times New Roman"/>
                      </a:endParaRPr>
                    </a:p>
                  </a:txBody>
                  <a:tcPr marL="12621" marR="12621" marT="0" marB="0"/>
                </a:tc>
                <a:tc>
                  <a:txBody>
                    <a:bodyPr/>
                    <a:lstStyle/>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440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Creek historian</a:t>
                      </a:r>
                      <a:br>
                        <a:rPr lang="en-US" sz="1050" baseline="0" dirty="0">
                          <a:effectLst/>
                          <a:latin typeface="Calibri" panose="020F0502020204030204" pitchFamily="34" charset="0"/>
                        </a:rPr>
                      </a:br>
                      <a:r>
                        <a:rPr lang="en-US" sz="1050" baseline="0" dirty="0">
                          <a:effectLst/>
                          <a:latin typeface="Calibri" panose="020F0502020204030204" pitchFamily="34" charset="0"/>
                        </a:rPr>
                        <a:t>Herodotus reports on</a:t>
                      </a:r>
                      <a:br>
                        <a:rPr lang="en-US" sz="1050" baseline="0" dirty="0">
                          <a:effectLst/>
                          <a:latin typeface="Calibri" panose="020F0502020204030204" pitchFamily="34" charset="0"/>
                        </a:rPr>
                      </a:br>
                      <a:r>
                        <a:rPr lang="en-US" sz="1050" baseline="0" dirty="0">
                          <a:effectLst/>
                          <a:latin typeface="Calibri" panose="020F0502020204030204" pitchFamily="34" charset="0"/>
                        </a:rPr>
                        <a:t>nomadic Scythians</a:t>
                      </a: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endParaRPr lang="en-US" sz="1050" cap="small" baseline="0" dirty="0" smtClean="0">
                        <a:effectLst/>
                        <a:latin typeface="Calibri" panose="020F0502020204030204" pitchFamily="34" charset="0"/>
                      </a:endParaRPr>
                    </a:p>
                    <a:p>
                      <a:pPr marL="0" marR="0">
                        <a:lnSpc>
                          <a:spcPct val="115000"/>
                        </a:lnSpc>
                        <a:spcBef>
                          <a:spcPts val="0"/>
                        </a:spcBef>
                        <a:spcAft>
                          <a:spcPts val="0"/>
                        </a:spcAft>
                      </a:pPr>
                      <a:r>
                        <a:rPr lang="en-US" sz="1050" cap="small" baseline="0" dirty="0" smtClean="0">
                          <a:effectLst/>
                          <a:latin typeface="Calibri" panose="020F0502020204030204" pitchFamily="34" charset="0"/>
                        </a:rPr>
                        <a:t>300 </a:t>
                      </a:r>
                      <a:r>
                        <a:rPr lang="en-US" sz="1050" cap="small" baseline="0" dirty="0" err="1">
                          <a:effectLst/>
                          <a:latin typeface="Calibri" panose="020F0502020204030204" pitchFamily="34" charset="0"/>
                        </a:rPr>
                        <a:t>b.c.e</a:t>
                      </a:r>
                      <a:r>
                        <a:rPr lang="en-US" sz="1050" cap="small" baseline="0" dirty="0">
                          <a:effectLst/>
                          <a:latin typeface="Calibri" panose="020F0502020204030204" pitchFamily="34" charset="0"/>
                        </a:rPr>
                        <a:t>. </a:t>
                      </a:r>
                      <a:r>
                        <a:rPr lang="en-US" sz="1050" baseline="0" dirty="0">
                          <a:effectLst/>
                          <a:latin typeface="Calibri" panose="020F0502020204030204" pitchFamily="34" charset="0"/>
                        </a:rPr>
                        <a:t>Ruler of Chinese</a:t>
                      </a:r>
                      <a:br>
                        <a:rPr lang="en-US" sz="1050" baseline="0" dirty="0">
                          <a:effectLst/>
                          <a:latin typeface="Calibri" panose="020F0502020204030204" pitchFamily="34" charset="0"/>
                        </a:rPr>
                      </a:br>
                      <a:r>
                        <a:rPr lang="en-US" sz="1050" baseline="0" dirty="0">
                          <a:effectLst/>
                          <a:latin typeface="Calibri" panose="020F0502020204030204" pitchFamily="34" charset="0"/>
                        </a:rPr>
                        <a:t>state of Zhao equips troops</a:t>
                      </a:r>
                      <a:br>
                        <a:rPr lang="en-US" sz="1050" baseline="0" dirty="0">
                          <a:effectLst/>
                          <a:latin typeface="Calibri" panose="020F0502020204030204" pitchFamily="34" charset="0"/>
                        </a:rPr>
                      </a:br>
                      <a:r>
                        <a:rPr lang="en-US" sz="1050" baseline="0" dirty="0">
                          <a:effectLst/>
                          <a:latin typeface="Calibri" panose="020F0502020204030204" pitchFamily="34" charset="0"/>
                        </a:rPr>
                        <a:t>like nomad horsemen</a:t>
                      </a:r>
                    </a:p>
                    <a:p>
                      <a:pPr marL="0" marR="0">
                        <a:lnSpc>
                          <a:spcPct val="115000"/>
                        </a:lnSpc>
                        <a:spcBef>
                          <a:spcPts val="0"/>
                        </a:spcBef>
                        <a:spcAft>
                          <a:spcPts val="0"/>
                        </a:spcAft>
                      </a:pPr>
                      <a:r>
                        <a:rPr lang="en-US" sz="1050" cap="small" baseline="0" dirty="0">
                          <a:effectLst/>
                          <a:latin typeface="Calibri" panose="020F0502020204030204" pitchFamily="34" charset="0"/>
                        </a:rPr>
                        <a:t>100 </a:t>
                      </a:r>
                      <a:r>
                        <a:rPr lang="en-US" sz="1050" cap="small" baseline="0" dirty="0" err="1">
                          <a:effectLst/>
                          <a:latin typeface="Calibri" panose="020F0502020204030204" pitchFamily="34" charset="0"/>
                        </a:rPr>
                        <a:t>b</a:t>
                      </a:r>
                      <a:r>
                        <a:rPr lang="en-US" sz="1050" baseline="0" dirty="0" err="1">
                          <a:effectLst/>
                          <a:latin typeface="Calibri" panose="020F0502020204030204" pitchFamily="34" charset="0"/>
                        </a:rPr>
                        <a:t>.</a:t>
                      </a:r>
                      <a:r>
                        <a:rPr lang="en-US" sz="1050" cap="small" baseline="0" dirty="0" err="1">
                          <a:effectLst/>
                          <a:latin typeface="Calibri" panose="020F0502020204030204" pitchFamily="34" charset="0"/>
                        </a:rPr>
                        <a:t>c.e</a:t>
                      </a:r>
                      <a:r>
                        <a:rPr lang="en-US" sz="1050" cap="small" baseline="0" dirty="0">
                          <a:effectLst/>
                          <a:latin typeface="Calibri" panose="020F0502020204030204" pitchFamily="34" charset="0"/>
                        </a:rPr>
                        <a:t>.</a:t>
                      </a:r>
                      <a:r>
                        <a:rPr lang="en-US" sz="1050" baseline="0" dirty="0">
                          <a:effectLst/>
                          <a:latin typeface="Calibri" panose="020F0502020204030204" pitchFamily="34" charset="0"/>
                        </a:rPr>
                        <a:t> Chinese historian</a:t>
                      </a:r>
                      <a:br>
                        <a:rPr lang="en-US" sz="1050" baseline="0" dirty="0">
                          <a:effectLst/>
                          <a:latin typeface="Calibri" panose="020F0502020204030204" pitchFamily="34" charset="0"/>
                        </a:rPr>
                      </a:br>
                      <a:r>
                        <a:rPr lang="en-US" sz="1050" baseline="0" dirty="0" err="1">
                          <a:effectLst/>
                          <a:latin typeface="Calibri" panose="020F0502020204030204" pitchFamily="34" charset="0"/>
                        </a:rPr>
                        <a:t>Sima</a:t>
                      </a:r>
                      <a:r>
                        <a:rPr lang="en-US" sz="1050" baseline="0" dirty="0">
                          <a:effectLst/>
                          <a:latin typeface="Calibri" panose="020F0502020204030204" pitchFamily="34" charset="0"/>
                        </a:rPr>
                        <a:t> Qian describes</a:t>
                      </a:r>
                      <a:br>
                        <a:rPr lang="en-US" sz="1050" baseline="0" dirty="0">
                          <a:effectLst/>
                          <a:latin typeface="Calibri" panose="020F0502020204030204" pitchFamily="34" charset="0"/>
                        </a:rPr>
                      </a:br>
                      <a:r>
                        <a:rPr lang="en-US" sz="1050" baseline="0" dirty="0" err="1">
                          <a:effectLst/>
                          <a:latin typeface="Calibri" panose="020F0502020204030204" pitchFamily="34" charset="0"/>
                        </a:rPr>
                        <a:t>Xiongnu</a:t>
                      </a:r>
                      <a:r>
                        <a:rPr lang="en-US" sz="1050" baseline="0" dirty="0">
                          <a:effectLst/>
                          <a:latin typeface="Calibri" panose="020F0502020204030204" pitchFamily="34" charset="0"/>
                        </a:rPr>
                        <a:t> nomads</a:t>
                      </a:r>
                      <a:endParaRPr lang="en-US" sz="1050" baseline="0" dirty="0">
                        <a:effectLst/>
                        <a:latin typeface="Calibri" panose="020F0502020204030204" pitchFamily="34" charset="0"/>
                        <a:ea typeface="Times New Roman"/>
                        <a:cs typeface="Times New Roman"/>
                      </a:endParaRPr>
                    </a:p>
                  </a:txBody>
                  <a:tcPr marL="12621" marR="12621" marT="0" marB="0"/>
                </a:tc>
              </a:tr>
            </a:tbl>
          </a:graphicData>
        </a:graphic>
      </p:graphicFrame>
      <p:sp>
        <p:nvSpPr>
          <p:cNvPr id="4" name="Content Placeholder 3"/>
          <p:cNvSpPr>
            <a:spLocks noGrp="1"/>
          </p:cNvSpPr>
          <p:nvPr>
            <p:ph idx="1"/>
          </p:nvPr>
        </p:nvSpPr>
        <p:spPr>
          <a:xfrm>
            <a:off x="8686800" y="6629400"/>
            <a:ext cx="457200" cy="304800"/>
          </a:xfrm>
        </p:spPr>
        <p:txBody>
          <a:bodyPr/>
          <a:lstStyle/>
          <a:p>
            <a:pPr>
              <a:defRPr/>
            </a:pPr>
            <a:r>
              <a:rPr lang="en-US" altLang="en-US" sz="1200" b="1" kern="1200" dirty="0" smtClean="0">
                <a:solidFill>
                  <a:srgbClr val="000000"/>
                </a:solidFill>
                <a:latin typeface="Arial" charset="0"/>
              </a:rPr>
              <a:t>p75</a:t>
            </a:r>
            <a:endParaRPr lang="en-US" dirty="0"/>
          </a:p>
        </p:txBody>
      </p:sp>
    </p:spTree>
    <p:extLst>
      <p:ext uri="{BB962C8B-B14F-4D97-AF65-F5344CB8AC3E}">
        <p14:creationId xmlns:p14="http://schemas.microsoft.com/office/powerpoint/2010/main" val="4007972674"/>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Title 1"/>
          <p:cNvSpPr>
            <a:spLocks noGrp="1"/>
          </p:cNvSpPr>
          <p:nvPr>
            <p:ph type="title"/>
          </p:nvPr>
        </p:nvSpPr>
        <p:spPr>
          <a:xfrm>
            <a:off x="685800" y="0"/>
            <a:ext cx="7772400" cy="990600"/>
          </a:xfrm>
        </p:spPr>
        <p:txBody>
          <a:bodyPr/>
          <a:lstStyle/>
          <a:p>
            <a:r>
              <a:rPr lang="en-US" altLang="en-US" sz="2600" dirty="0" smtClean="0">
                <a:latin typeface="Arial" charset="0"/>
              </a:rPr>
              <a:t>Shang Period Bronze Vessel</a:t>
            </a:r>
          </a:p>
        </p:txBody>
      </p:sp>
      <p:pic>
        <p:nvPicPr>
          <p:cNvPr id="11266" name="Picture 1" descr="Vessels such as this large wine jar were used in rituals by the Shang ruling class to make contact with their ancestors. As both the source and the proof of the elite’s authority, these vessels were often buried in Shang tombs. The complex shapes and elaborate decorations testify to the artisans’ skill."/>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852488"/>
            <a:ext cx="3963988" cy="600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50288" y="6553200"/>
            <a:ext cx="457200" cy="304800"/>
          </a:xfrm>
        </p:spPr>
        <p:txBody>
          <a:bodyPr/>
          <a:lstStyle/>
          <a:p>
            <a:pPr>
              <a:defRPr/>
            </a:pPr>
            <a:r>
              <a:rPr lang="en-US" altLang="en-US" sz="1200" b="1" kern="1200" dirty="0" smtClean="0">
                <a:solidFill>
                  <a:srgbClr val="000000"/>
                </a:solidFill>
                <a:latin typeface="Arial" charset="0"/>
              </a:rPr>
              <a:t>p76</a:t>
            </a:r>
            <a:endParaRPr lang="en-US" dirty="0"/>
          </a:p>
        </p:txBody>
      </p:sp>
    </p:spTree>
    <p:extLst>
      <p:ext uri="{BB962C8B-B14F-4D97-AF65-F5344CB8AC3E}">
        <p14:creationId xmlns:p14="http://schemas.microsoft.com/office/powerpoint/2010/main" val="1224620215"/>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1928</TotalTime>
  <Words>1243</Words>
  <Application>Microsoft Office PowerPoint</Application>
  <PresentationFormat>On-screen Show (4:3)</PresentationFormat>
  <Paragraphs>179</Paragraphs>
  <Slides>25</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Arial</vt:lpstr>
      <vt:lpstr>Calibri</vt:lpstr>
      <vt:lpstr>Times New Roman</vt:lpstr>
      <vt:lpstr>Wingdings</vt:lpstr>
      <vt:lpstr>1_Lockard_topic</vt:lpstr>
      <vt:lpstr>Chapter 3 New Civilizations Outside the West Asian Core Area, 2300 B.C.E. – 350 C.E.</vt:lpstr>
      <vt:lpstr>Wall Painting of Nubians Arriving in Egypt</vt:lpstr>
      <vt:lpstr>Early China, 2000–221B.C.E. part 1</vt:lpstr>
      <vt:lpstr>Early China, 2000–221B.C.E. part 2</vt:lpstr>
      <vt:lpstr>Early China, 2000–221 B.C.E. part 3</vt:lpstr>
      <vt:lpstr>Early China, 2000–221 B.C.E. part 4</vt:lpstr>
      <vt:lpstr>Early China, 2000–221 B.C.E. part 5</vt:lpstr>
      <vt:lpstr>Chronological events:  China, Nubia, Celtic Europe, Eurasian Steppes</vt:lpstr>
      <vt:lpstr>Shang Period Bronze Vessel</vt:lpstr>
      <vt:lpstr>China in the Shang and Zhou Periods,  1750–221 B.C.E.</vt:lpstr>
      <vt:lpstr>Chinese Divination Shell</vt:lpstr>
      <vt:lpstr>Chinese Bronze Bells</vt:lpstr>
      <vt:lpstr>Nubia, 3100 B.C.E.–350 C.E., part 1</vt:lpstr>
      <vt:lpstr>Nubia, 3100 B.C.E.–350 C.E., part 2</vt:lpstr>
      <vt:lpstr>Ancient Nubia</vt:lpstr>
      <vt:lpstr>The “Holy Mountain” of Nubia</vt:lpstr>
      <vt:lpstr>Pastoral Nomads of the Eurasian Steppes, 1000 – 100 B.C.E</vt:lpstr>
      <vt:lpstr>Map of Pastoral Nomads of the Eurasian Steppes</vt:lpstr>
      <vt:lpstr>Scythian Gold Pectoral</vt:lpstr>
      <vt:lpstr>Celtic Europe,1000–50 B.C.E.</vt:lpstr>
      <vt:lpstr>The Celtic Peoples</vt:lpstr>
      <vt:lpstr>Druids</vt:lpstr>
      <vt:lpstr>Gundestrup Cauldron</vt:lpstr>
      <vt:lpstr>Conclusion</vt:lpstr>
      <vt:lpstr>Nomadic Pastoralists on the Eurasian Steppe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81</cp:revision>
  <dcterms:created xsi:type="dcterms:W3CDTF">2006-12-01T20:54:40Z</dcterms:created>
  <dcterms:modified xsi:type="dcterms:W3CDTF">2015-10-09T17:05:05Z</dcterms:modified>
</cp:coreProperties>
</file>